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1" r:id="rId3"/>
    <p:sldId id="279" r:id="rId4"/>
    <p:sldId id="257" r:id="rId5"/>
    <p:sldId id="260" r:id="rId6"/>
    <p:sldId id="258" r:id="rId7"/>
    <p:sldId id="259" r:id="rId8"/>
    <p:sldId id="262" r:id="rId9"/>
    <p:sldId id="261" r:id="rId10"/>
    <p:sldId id="264" r:id="rId11"/>
    <p:sldId id="263"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80"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3" d="100"/>
          <a:sy n="73" d="100"/>
        </p:scale>
        <p:origin x="-40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C84DB81-51A3-204C-809B-17D2C752E9F5}" type="datetimeFigureOut">
              <a:rPr lang="en-US" smtClean="0"/>
              <a:t>23/04/18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1602991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C84DB81-51A3-204C-809B-17D2C752E9F5}" type="datetimeFigureOut">
              <a:rPr lang="en-US" smtClean="0"/>
              <a:t>23/04/18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3128669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C84DB81-51A3-204C-809B-17D2C752E9F5}" type="datetimeFigureOut">
              <a:rPr lang="en-US" smtClean="0"/>
              <a:t>23/04/18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1119834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C84DB81-51A3-204C-809B-17D2C752E9F5}" type="datetimeFigureOut">
              <a:rPr lang="en-US" smtClean="0"/>
              <a:t>23/04/18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4134252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C84DB81-51A3-204C-809B-17D2C752E9F5}" type="datetimeFigureOut">
              <a:rPr lang="en-US" smtClean="0"/>
              <a:t>23/04/18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1401188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C84DB81-51A3-204C-809B-17D2C752E9F5}" type="datetimeFigureOut">
              <a:rPr lang="en-US" smtClean="0"/>
              <a:t>23/04/18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4213721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84DB81-51A3-204C-809B-17D2C752E9F5}" type="datetimeFigureOut">
              <a:rPr lang="en-US" smtClean="0"/>
              <a:t>23/04/18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4242599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C84DB81-51A3-204C-809B-17D2C752E9F5}" type="datetimeFigureOut">
              <a:rPr lang="en-US" smtClean="0"/>
              <a:t>23/04/18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3185297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C84DB81-51A3-204C-809B-17D2C752E9F5}" type="datetimeFigureOut">
              <a:rPr lang="en-US" smtClean="0"/>
              <a:t>23/04/18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1524719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C84DB81-51A3-204C-809B-17D2C752E9F5}" type="datetimeFigureOut">
              <a:rPr lang="en-US" smtClean="0"/>
              <a:t>23/04/18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2158081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C84DB81-51A3-204C-809B-17D2C752E9F5}" type="datetimeFigureOut">
              <a:rPr lang="en-US" smtClean="0"/>
              <a:t>23/04/18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01CCB6-649D-7841-B584-D42F54D31E82}" type="slidenum">
              <a:rPr lang="en-US" smtClean="0"/>
              <a:t>‹#›</a:t>
            </a:fld>
            <a:endParaRPr lang="en-US"/>
          </a:p>
        </p:txBody>
      </p:sp>
    </p:spTree>
    <p:extLst>
      <p:ext uri="{BB962C8B-B14F-4D97-AF65-F5344CB8AC3E}">
        <p14:creationId xmlns:p14="http://schemas.microsoft.com/office/powerpoint/2010/main" val="23080684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84DB81-51A3-204C-809B-17D2C752E9F5}" type="datetimeFigureOut">
              <a:rPr lang="en-US" smtClean="0"/>
              <a:t>23/04/18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1CCB6-649D-7841-B584-D42F54D31E82}" type="slidenum">
              <a:rPr lang="en-US" smtClean="0"/>
              <a:t>‹#›</a:t>
            </a:fld>
            <a:endParaRPr lang="en-US"/>
          </a:p>
        </p:txBody>
      </p:sp>
    </p:spTree>
    <p:extLst>
      <p:ext uri="{BB962C8B-B14F-4D97-AF65-F5344CB8AC3E}">
        <p14:creationId xmlns:p14="http://schemas.microsoft.com/office/powerpoint/2010/main" val="2917598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agentsagencyagenciesinassemblingliminallearningspaces.wordpress.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arkingham.or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arkingham.org/stories/" TargetMode="Externa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microsoft.com/office/2007/relationships/hdphoto" Target="../media/hdphoto1.wdp"/><Relationship Id="rId1" Type="http://schemas.openxmlformats.org/officeDocument/2006/relationships/slideLayout" Target="../slideLayouts/slideLayout7.xml"/><Relationship Id="rId2" Type="http://schemas.openxmlformats.org/officeDocument/2006/relationships/hyperlink" Target="https://markingham.org/stories/becoming-rhizomatic/"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arkingham.org/stories/fishing-for-zebadee/" TargetMode="Externa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_JVqzdCtm3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lindastupart.net/text.php"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journals.sagepub.com/doi/abs/10.1177/1474022211432116"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tslccbagmd1.wordpress.com/category/essay/"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theconversation.com/seven-secrets-of-stylish-academic-writing-7025"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imeshighereducation.com/features/narrative-trust/421045.articl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83732"/>
            <a:ext cx="9144000" cy="4985981"/>
          </a:xfrm>
          <a:prstGeom prst="rect">
            <a:avLst/>
          </a:prstGeom>
          <a:noFill/>
        </p:spPr>
        <p:txBody>
          <a:bodyPr wrap="square" rtlCol="0">
            <a:spAutoFit/>
          </a:bodyPr>
          <a:lstStyle/>
          <a:p>
            <a:pPr algn="ctr"/>
            <a:r>
              <a:rPr lang="en-US" sz="3200" b="1" dirty="0" smtClean="0">
                <a:latin typeface="Futura"/>
                <a:cs typeface="Futura"/>
              </a:rPr>
              <a:t>Practitioners as Writers </a:t>
            </a:r>
          </a:p>
          <a:p>
            <a:pPr algn="ctr"/>
            <a:r>
              <a:rPr lang="en-US" sz="3200" b="1" dirty="0" smtClean="0">
                <a:latin typeface="Futura"/>
                <a:cs typeface="Futura"/>
              </a:rPr>
              <a:t>&amp; </a:t>
            </a:r>
          </a:p>
          <a:p>
            <a:pPr algn="ctr"/>
            <a:r>
              <a:rPr lang="en-US" sz="3200" b="1" dirty="0" smtClean="0">
                <a:latin typeface="Futura"/>
                <a:cs typeface="Futura"/>
              </a:rPr>
              <a:t>Writers as </a:t>
            </a:r>
            <a:r>
              <a:rPr lang="en-US" sz="3200" b="1" dirty="0" smtClean="0">
                <a:latin typeface="Futura"/>
                <a:cs typeface="Futura"/>
              </a:rPr>
              <a:t>Practitioners</a:t>
            </a:r>
          </a:p>
          <a:p>
            <a:pPr algn="ctr"/>
            <a:endParaRPr lang="en-US" sz="2400" b="1" dirty="0">
              <a:latin typeface="Futura"/>
              <a:cs typeface="Futura"/>
            </a:endParaRPr>
          </a:p>
          <a:p>
            <a:pPr algn="ctr"/>
            <a:endParaRPr lang="en-US" b="1" dirty="0">
              <a:latin typeface="Futura"/>
              <a:cs typeface="Futura"/>
            </a:endParaRPr>
          </a:p>
          <a:p>
            <a:pPr algn="ctr"/>
            <a:r>
              <a:rPr lang="en-US" b="1" dirty="0" smtClean="0">
                <a:latin typeface="Futura"/>
                <a:cs typeface="Futura"/>
              </a:rPr>
              <a:t>Mark Ingham</a:t>
            </a:r>
          </a:p>
          <a:p>
            <a:pPr algn="ctr"/>
            <a:endParaRPr lang="en-US" b="1" dirty="0">
              <a:latin typeface="Futura"/>
              <a:cs typeface="Futura"/>
            </a:endParaRPr>
          </a:p>
          <a:p>
            <a:pPr algn="ctr"/>
            <a:r>
              <a:rPr lang="en-US" b="1" dirty="0" smtClean="0">
                <a:solidFill>
                  <a:schemeClr val="bg1">
                    <a:lumMod val="50000"/>
                  </a:schemeClr>
                </a:solidFill>
                <a:latin typeface="Futura"/>
                <a:cs typeface="Futura"/>
              </a:rPr>
              <a:t>UAL Teaching Scholar</a:t>
            </a:r>
          </a:p>
          <a:p>
            <a:pPr algn="ctr"/>
            <a:endParaRPr lang="en-US" b="1" dirty="0" smtClean="0">
              <a:solidFill>
                <a:schemeClr val="bg1">
                  <a:lumMod val="50000"/>
                </a:schemeClr>
              </a:solidFill>
              <a:latin typeface="Futura"/>
              <a:cs typeface="Futura"/>
            </a:endParaRPr>
          </a:p>
          <a:p>
            <a:pPr algn="ctr"/>
            <a:endParaRPr lang="en-US" b="1" dirty="0">
              <a:solidFill>
                <a:schemeClr val="bg1">
                  <a:lumMod val="50000"/>
                </a:schemeClr>
              </a:solidFill>
              <a:latin typeface="Futura"/>
              <a:cs typeface="Futura"/>
            </a:endParaRPr>
          </a:p>
          <a:p>
            <a:pPr algn="ctr"/>
            <a:r>
              <a:rPr lang="en-US" b="1" dirty="0" smtClean="0">
                <a:solidFill>
                  <a:schemeClr val="bg1">
                    <a:lumMod val="50000"/>
                  </a:schemeClr>
                </a:solidFill>
                <a:latin typeface="Futura"/>
                <a:cs typeface="Futura"/>
              </a:rPr>
              <a:t>LCF JPS </a:t>
            </a:r>
          </a:p>
          <a:p>
            <a:pPr algn="ctr"/>
            <a:endParaRPr lang="en-US" b="1" dirty="0">
              <a:solidFill>
                <a:schemeClr val="bg1">
                  <a:lumMod val="50000"/>
                </a:schemeClr>
              </a:solidFill>
              <a:latin typeface="Futura"/>
              <a:cs typeface="Futura"/>
            </a:endParaRPr>
          </a:p>
          <a:p>
            <a:pPr algn="ctr"/>
            <a:r>
              <a:rPr lang="en-US" b="1" dirty="0" smtClean="0">
                <a:solidFill>
                  <a:schemeClr val="bg1">
                    <a:lumMod val="50000"/>
                  </a:schemeClr>
                </a:solidFill>
                <a:latin typeface="Futura"/>
                <a:cs typeface="Futura"/>
              </a:rPr>
              <a:t>Tuesday 24</a:t>
            </a:r>
            <a:r>
              <a:rPr lang="en-US" b="1" baseline="30000" dirty="0" smtClean="0">
                <a:solidFill>
                  <a:schemeClr val="bg1">
                    <a:lumMod val="50000"/>
                  </a:schemeClr>
                </a:solidFill>
                <a:latin typeface="Futura"/>
                <a:cs typeface="Futura"/>
              </a:rPr>
              <a:t>th</a:t>
            </a:r>
            <a:r>
              <a:rPr lang="en-US" b="1" dirty="0" smtClean="0">
                <a:solidFill>
                  <a:schemeClr val="bg1">
                    <a:lumMod val="50000"/>
                  </a:schemeClr>
                </a:solidFill>
                <a:latin typeface="Futura"/>
                <a:cs typeface="Futura"/>
              </a:rPr>
              <a:t> April </a:t>
            </a:r>
          </a:p>
          <a:p>
            <a:pPr algn="ctr"/>
            <a:endParaRPr lang="en-US" b="1" dirty="0">
              <a:solidFill>
                <a:schemeClr val="bg1">
                  <a:lumMod val="50000"/>
                </a:schemeClr>
              </a:solidFill>
              <a:latin typeface="Futura"/>
              <a:cs typeface="Futura"/>
            </a:endParaRPr>
          </a:p>
          <a:p>
            <a:pPr algn="ctr"/>
            <a:r>
              <a:rPr lang="en-US" b="1" dirty="0" smtClean="0">
                <a:solidFill>
                  <a:schemeClr val="bg1">
                    <a:lumMod val="50000"/>
                  </a:schemeClr>
                </a:solidFill>
                <a:latin typeface="Futura"/>
                <a:cs typeface="Futura"/>
              </a:rPr>
              <a:t>2018 </a:t>
            </a:r>
            <a:endParaRPr lang="en-US" b="1" dirty="0">
              <a:solidFill>
                <a:schemeClr val="bg1">
                  <a:lumMod val="50000"/>
                </a:schemeClr>
              </a:solidFill>
              <a:latin typeface="Futura"/>
              <a:cs typeface="Futura"/>
            </a:endParaRPr>
          </a:p>
        </p:txBody>
      </p:sp>
    </p:spTree>
    <p:extLst>
      <p:ext uri="{BB962C8B-B14F-4D97-AF65-F5344CB8AC3E}">
        <p14:creationId xmlns:p14="http://schemas.microsoft.com/office/powerpoint/2010/main" val="196208513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15900"/>
            <a:ext cx="9144000" cy="6412832"/>
          </a:xfrm>
          <a:prstGeom prst="rect">
            <a:avLst/>
          </a:prstGeom>
        </p:spPr>
      </p:pic>
    </p:spTree>
    <p:extLst>
      <p:ext uri="{BB962C8B-B14F-4D97-AF65-F5344CB8AC3E}">
        <p14:creationId xmlns:p14="http://schemas.microsoft.com/office/powerpoint/2010/main" val="3955055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967335"/>
            <a:ext cx="4572000" cy="1200329"/>
          </a:xfrm>
          <a:prstGeom prst="rect">
            <a:avLst/>
          </a:prstGeom>
        </p:spPr>
        <p:txBody>
          <a:bodyPr>
            <a:spAutoFit/>
          </a:bodyPr>
          <a:lstStyle/>
          <a:p>
            <a:r>
              <a:rPr lang="en-US" dirty="0" smtClean="0">
                <a:latin typeface="Futura"/>
                <a:cs typeface="Futura"/>
                <a:hlinkClick r:id="rId2"/>
              </a:rPr>
              <a:t>https://agentsagencyagenciesinassemblingliminallearningspaces.wordpress.com/</a:t>
            </a:r>
            <a:endParaRPr lang="en-US" dirty="0">
              <a:latin typeface="Futura"/>
              <a:cs typeface="Futura"/>
            </a:endParaRPr>
          </a:p>
        </p:txBody>
      </p:sp>
    </p:spTree>
    <p:extLst>
      <p:ext uri="{BB962C8B-B14F-4D97-AF65-F5344CB8AC3E}">
        <p14:creationId xmlns:p14="http://schemas.microsoft.com/office/powerpoint/2010/main" val="165481397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90336"/>
            <a:ext cx="4572000" cy="2862323"/>
          </a:xfrm>
          <a:prstGeom prst="rect">
            <a:avLst/>
          </a:prstGeom>
        </p:spPr>
        <p:txBody>
          <a:bodyPr>
            <a:spAutoFit/>
          </a:bodyPr>
          <a:lstStyle/>
          <a:p>
            <a:pPr algn="ctr"/>
            <a:r>
              <a:rPr lang="en-GB" dirty="0">
                <a:solidFill>
                  <a:srgbClr val="7F7F7F"/>
                </a:solidFill>
                <a:latin typeface="Futura"/>
                <a:cs typeface="Futura"/>
              </a:rPr>
              <a:t>[Start</a:t>
            </a:r>
            <a:r>
              <a:rPr lang="en-GB" dirty="0" smtClean="0">
                <a:solidFill>
                  <a:srgbClr val="7F7F7F"/>
                </a:solidFill>
                <a:latin typeface="Futura"/>
                <a:cs typeface="Futura"/>
              </a:rPr>
              <a:t>]</a:t>
            </a:r>
          </a:p>
          <a:p>
            <a:pPr algn="ctr"/>
            <a:endParaRPr lang="en-GB" dirty="0">
              <a:latin typeface="Futura"/>
              <a:cs typeface="Futura"/>
            </a:endParaRPr>
          </a:p>
          <a:p>
            <a:pPr algn="ctr"/>
            <a:r>
              <a:rPr lang="en-GB" b="1" dirty="0">
                <a:latin typeface="Futura"/>
                <a:cs typeface="Futura"/>
              </a:rPr>
              <a:t>Begin with a short Introduction to my practice-based research? </a:t>
            </a:r>
            <a:endParaRPr lang="en-GB" b="1" dirty="0" smtClean="0">
              <a:latin typeface="Futura"/>
              <a:cs typeface="Futura"/>
            </a:endParaRPr>
          </a:p>
          <a:p>
            <a:pPr algn="ctr"/>
            <a:r>
              <a:rPr lang="en-GB" b="1" dirty="0" smtClean="0">
                <a:latin typeface="Futura"/>
                <a:cs typeface="Futura"/>
              </a:rPr>
              <a:t>&amp;</a:t>
            </a:r>
          </a:p>
          <a:p>
            <a:pPr algn="ctr"/>
            <a:r>
              <a:rPr lang="en-GB" b="1" dirty="0">
                <a:latin typeface="Futura"/>
                <a:cs typeface="Futura"/>
              </a:rPr>
              <a:t>W</a:t>
            </a:r>
            <a:r>
              <a:rPr lang="en-GB" b="1" dirty="0" smtClean="0">
                <a:latin typeface="Futura"/>
                <a:cs typeface="Futura"/>
              </a:rPr>
              <a:t>riting </a:t>
            </a:r>
            <a:r>
              <a:rPr lang="en-GB" b="1" dirty="0">
                <a:latin typeface="Futura"/>
                <a:cs typeface="Futura"/>
              </a:rPr>
              <a:t>Practice</a:t>
            </a:r>
            <a:r>
              <a:rPr lang="en-GB" b="1" dirty="0" smtClean="0">
                <a:latin typeface="Futura"/>
                <a:cs typeface="Futura"/>
              </a:rPr>
              <a:t>?</a:t>
            </a:r>
          </a:p>
          <a:p>
            <a:pPr algn="ctr"/>
            <a:endParaRPr lang="en-GB" b="1" dirty="0">
              <a:latin typeface="Futura"/>
              <a:cs typeface="Futura"/>
            </a:endParaRPr>
          </a:p>
          <a:p>
            <a:pPr algn="ctr"/>
            <a:r>
              <a:rPr lang="en-GB" u="sng" dirty="0" smtClean="0">
                <a:latin typeface="Futura"/>
                <a:cs typeface="Futura"/>
                <a:hlinkClick r:id="rId2"/>
              </a:rPr>
              <a:t>https://markingham.org/</a:t>
            </a:r>
            <a:endParaRPr lang="en-GB" dirty="0" smtClean="0">
              <a:latin typeface="Futura"/>
              <a:cs typeface="Futura"/>
            </a:endParaRPr>
          </a:p>
          <a:p>
            <a:pPr algn="ctr"/>
            <a:endParaRPr lang="en-GB" b="1" dirty="0" smtClean="0">
              <a:latin typeface="Futura"/>
              <a:cs typeface="Futura"/>
            </a:endParaRPr>
          </a:p>
          <a:p>
            <a:pPr algn="ctr"/>
            <a:endParaRPr lang="en-GB" dirty="0">
              <a:latin typeface="Futura"/>
              <a:cs typeface="Futura"/>
            </a:endParaRPr>
          </a:p>
        </p:txBody>
      </p:sp>
    </p:spTree>
    <p:extLst>
      <p:ext uri="{BB962C8B-B14F-4D97-AF65-F5344CB8AC3E}">
        <p14:creationId xmlns:p14="http://schemas.microsoft.com/office/powerpoint/2010/main" val="421612599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8-04-23 at 12.52.21.png">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28368" t="11974" r="28368" b="519"/>
          <a:stretch/>
        </p:blipFill>
        <p:spPr>
          <a:xfrm>
            <a:off x="2191951" y="0"/>
            <a:ext cx="4923190" cy="6852248"/>
          </a:xfrm>
          <a:prstGeom prst="rect">
            <a:avLst/>
          </a:prstGeom>
        </p:spPr>
      </p:pic>
    </p:spTree>
    <p:extLst>
      <p:ext uri="{BB962C8B-B14F-4D97-AF65-F5344CB8AC3E}">
        <p14:creationId xmlns:p14="http://schemas.microsoft.com/office/powerpoint/2010/main" val="284516920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0" y="990600"/>
            <a:ext cx="9144000" cy="4869180"/>
          </a:xfrm>
          <a:prstGeom prst="rect">
            <a:avLst/>
          </a:prstGeom>
        </p:spPr>
      </p:pic>
    </p:spTree>
    <p:extLst>
      <p:ext uri="{BB962C8B-B14F-4D97-AF65-F5344CB8AC3E}">
        <p14:creationId xmlns:p14="http://schemas.microsoft.com/office/powerpoint/2010/main" val="68153736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9447525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10753280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90336"/>
            <a:ext cx="4572000" cy="646331"/>
          </a:xfrm>
          <a:prstGeom prst="rect">
            <a:avLst/>
          </a:prstGeom>
        </p:spPr>
        <p:txBody>
          <a:bodyPr>
            <a:spAutoFit/>
          </a:bodyPr>
          <a:lstStyle/>
          <a:p>
            <a:r>
              <a:rPr lang="en-US" dirty="0" smtClean="0">
                <a:latin typeface="Futura"/>
                <a:cs typeface="Futura"/>
                <a:hlinkClick r:id="rId2"/>
              </a:rPr>
              <a:t>https://youtu.be/_JVqzdCtm3s</a:t>
            </a:r>
            <a:endParaRPr lang="en-US" dirty="0" smtClean="0">
              <a:latin typeface="Futura"/>
              <a:cs typeface="Futura"/>
            </a:endParaRPr>
          </a:p>
          <a:p>
            <a:endParaRPr lang="en-US" dirty="0"/>
          </a:p>
        </p:txBody>
      </p:sp>
    </p:spTree>
    <p:extLst>
      <p:ext uri="{BB962C8B-B14F-4D97-AF65-F5344CB8AC3E}">
        <p14:creationId xmlns:p14="http://schemas.microsoft.com/office/powerpoint/2010/main" val="183530781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673100"/>
            <a:ext cx="9144000" cy="5488813"/>
          </a:xfrm>
          <a:prstGeom prst="rect">
            <a:avLst/>
          </a:prstGeom>
        </p:spPr>
      </p:pic>
    </p:spTree>
    <p:extLst>
      <p:ext uri="{BB962C8B-B14F-4D97-AF65-F5344CB8AC3E}">
        <p14:creationId xmlns:p14="http://schemas.microsoft.com/office/powerpoint/2010/main" val="1770034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967335"/>
            <a:ext cx="4572000" cy="1477328"/>
          </a:xfrm>
          <a:prstGeom prst="rect">
            <a:avLst/>
          </a:prstGeom>
        </p:spPr>
        <p:txBody>
          <a:bodyPr>
            <a:spAutoFit/>
          </a:bodyPr>
          <a:lstStyle/>
          <a:p>
            <a:r>
              <a:rPr lang="en-GB" b="1" dirty="0">
                <a:latin typeface="Futura"/>
                <a:cs typeface="Futura"/>
              </a:rPr>
              <a:t>A look at the work of practitioners as writers</a:t>
            </a:r>
            <a:r>
              <a:rPr lang="en-GB" dirty="0">
                <a:latin typeface="Futura"/>
                <a:cs typeface="Futura"/>
              </a:rPr>
              <a:t> </a:t>
            </a:r>
            <a:r>
              <a:rPr lang="en-GB" b="1" dirty="0">
                <a:latin typeface="Futura"/>
                <a:cs typeface="Futura"/>
              </a:rPr>
              <a:t>such as Linda Stupart and her novella, Virus</a:t>
            </a:r>
            <a:r>
              <a:rPr lang="en-GB" b="1" dirty="0" smtClean="0">
                <a:latin typeface="Futura"/>
                <a:cs typeface="Futura"/>
              </a:rPr>
              <a:t>.</a:t>
            </a:r>
          </a:p>
          <a:p>
            <a:endParaRPr lang="en-GB" dirty="0">
              <a:latin typeface="Futura"/>
              <a:cs typeface="Futura"/>
            </a:endParaRPr>
          </a:p>
          <a:p>
            <a:r>
              <a:rPr lang="en-GB" u="sng" dirty="0">
                <a:latin typeface="Futura"/>
                <a:cs typeface="Futura"/>
                <a:hlinkClick r:id="rId2"/>
              </a:rPr>
              <a:t>http://lindastupart.net/text.php</a:t>
            </a:r>
            <a:endParaRPr lang="en-GB" dirty="0">
              <a:latin typeface="Futura"/>
              <a:cs typeface="Futura"/>
            </a:endParaRPr>
          </a:p>
        </p:txBody>
      </p:sp>
    </p:spTree>
    <p:extLst>
      <p:ext uri="{BB962C8B-B14F-4D97-AF65-F5344CB8AC3E}">
        <p14:creationId xmlns:p14="http://schemas.microsoft.com/office/powerpoint/2010/main" val="254727713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859340"/>
            <a:ext cx="4572000" cy="3416320"/>
          </a:xfrm>
          <a:prstGeom prst="rect">
            <a:avLst/>
          </a:prstGeom>
        </p:spPr>
        <p:txBody>
          <a:bodyPr>
            <a:spAutoFit/>
          </a:bodyPr>
          <a:lstStyle/>
          <a:p>
            <a:r>
              <a:rPr lang="en-GB" dirty="0">
                <a:latin typeface="Futura"/>
                <a:cs typeface="Futura"/>
              </a:rPr>
              <a:t>WHAT TO EXPECT IN THIS BOOK</a:t>
            </a:r>
            <a:r>
              <a:rPr lang="en-GB" dirty="0" smtClean="0">
                <a:latin typeface="Futura"/>
                <a:cs typeface="Futura"/>
              </a:rPr>
              <a:t>:</a:t>
            </a:r>
          </a:p>
          <a:p>
            <a:endParaRPr lang="en-GB" dirty="0">
              <a:latin typeface="Futura"/>
              <a:cs typeface="Futura"/>
            </a:endParaRPr>
          </a:p>
          <a:p>
            <a:r>
              <a:rPr lang="en-GB" dirty="0">
                <a:latin typeface="Futura"/>
                <a:cs typeface="Futura"/>
              </a:rPr>
              <a:t>* tentacle sex</a:t>
            </a:r>
          </a:p>
          <a:p>
            <a:r>
              <a:rPr lang="en-GB" dirty="0">
                <a:latin typeface="Futura"/>
                <a:cs typeface="Futura"/>
              </a:rPr>
              <a:t>* Kathy Acker</a:t>
            </a:r>
          </a:p>
          <a:p>
            <a:r>
              <a:rPr lang="en-GB" dirty="0">
                <a:latin typeface="Futura"/>
                <a:cs typeface="Futura"/>
              </a:rPr>
              <a:t>* the violent deaths of male genius artists, philosophers and theorists</a:t>
            </a:r>
          </a:p>
          <a:p>
            <a:r>
              <a:rPr lang="en-GB" dirty="0">
                <a:latin typeface="Futura"/>
                <a:cs typeface="Futura"/>
              </a:rPr>
              <a:t>* zombies</a:t>
            </a:r>
          </a:p>
          <a:p>
            <a:r>
              <a:rPr lang="en-GB" dirty="0">
                <a:latin typeface="Futura"/>
                <a:cs typeface="Futura"/>
              </a:rPr>
              <a:t>* sirens</a:t>
            </a:r>
          </a:p>
          <a:p>
            <a:r>
              <a:rPr lang="en-GB" dirty="0">
                <a:latin typeface="Futura"/>
                <a:cs typeface="Futura"/>
              </a:rPr>
              <a:t>* </a:t>
            </a:r>
            <a:r>
              <a:rPr lang="en-GB" dirty="0" err="1">
                <a:latin typeface="Futura"/>
                <a:cs typeface="Futura"/>
              </a:rPr>
              <a:t>biohacking</a:t>
            </a:r>
            <a:endParaRPr lang="en-GB" dirty="0">
              <a:latin typeface="Futura"/>
              <a:cs typeface="Futura"/>
            </a:endParaRPr>
          </a:p>
          <a:p>
            <a:r>
              <a:rPr lang="en-GB" dirty="0">
                <a:latin typeface="Futura"/>
                <a:cs typeface="Futura"/>
              </a:rPr>
              <a:t>* rampant plagiarism</a:t>
            </a:r>
          </a:p>
          <a:p>
            <a:r>
              <a:rPr lang="en-GB" dirty="0">
                <a:latin typeface="Futura"/>
                <a:cs typeface="Futura"/>
              </a:rPr>
              <a:t>* cop killing</a:t>
            </a:r>
          </a:p>
          <a:p>
            <a:r>
              <a:rPr lang="en-GB" dirty="0">
                <a:latin typeface="Futura"/>
                <a:cs typeface="Futura"/>
              </a:rPr>
              <a:t>* spells you can use at home</a:t>
            </a:r>
          </a:p>
        </p:txBody>
      </p:sp>
    </p:spTree>
    <p:extLst>
      <p:ext uri="{BB962C8B-B14F-4D97-AF65-F5344CB8AC3E}">
        <p14:creationId xmlns:p14="http://schemas.microsoft.com/office/powerpoint/2010/main" val="405249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413338"/>
            <a:ext cx="4572000" cy="2862323"/>
          </a:xfrm>
          <a:prstGeom prst="rect">
            <a:avLst/>
          </a:prstGeom>
        </p:spPr>
        <p:txBody>
          <a:bodyPr>
            <a:spAutoFit/>
          </a:bodyPr>
          <a:lstStyle/>
          <a:p>
            <a:r>
              <a:rPr lang="en-GB" b="1" dirty="0">
                <a:latin typeface="Futura"/>
                <a:cs typeface="Futura"/>
              </a:rPr>
              <a:t>Writing purposefully in art and </a:t>
            </a:r>
            <a:r>
              <a:rPr lang="en-GB" b="1" dirty="0" smtClean="0">
                <a:latin typeface="Futura"/>
                <a:cs typeface="Futura"/>
              </a:rPr>
              <a:t>design</a:t>
            </a:r>
          </a:p>
          <a:p>
            <a:endParaRPr lang="en-GB" dirty="0">
              <a:latin typeface="Futura"/>
              <a:cs typeface="Futura"/>
            </a:endParaRPr>
          </a:p>
          <a:p>
            <a:r>
              <a:rPr lang="en-GB" dirty="0">
                <a:latin typeface="Futura"/>
                <a:cs typeface="Futura"/>
              </a:rPr>
              <a:t>Responding to converging and diverging new academic literacies</a:t>
            </a:r>
          </a:p>
          <a:p>
            <a:r>
              <a:rPr lang="en-GB" dirty="0">
                <a:latin typeface="Futura"/>
                <a:cs typeface="Futura"/>
              </a:rPr>
              <a:t>Gavin </a:t>
            </a:r>
            <a:r>
              <a:rPr lang="en-GB" dirty="0" err="1">
                <a:latin typeface="Futura"/>
                <a:cs typeface="Futura"/>
              </a:rPr>
              <a:t>Melles</a:t>
            </a:r>
            <a:r>
              <a:rPr lang="en-GB" dirty="0">
                <a:latin typeface="Futura"/>
                <a:cs typeface="Futura"/>
              </a:rPr>
              <a:t> </a:t>
            </a:r>
            <a:r>
              <a:rPr lang="en-GB" dirty="0" smtClean="0">
                <a:latin typeface="Futura"/>
                <a:cs typeface="Futura"/>
              </a:rPr>
              <a:t>&amp; Julia </a:t>
            </a:r>
            <a:r>
              <a:rPr lang="en-GB" dirty="0" err="1">
                <a:latin typeface="Futura"/>
                <a:cs typeface="Futura"/>
              </a:rPr>
              <a:t>Lockheart</a:t>
            </a:r>
            <a:r>
              <a:rPr lang="en-GB" dirty="0">
                <a:latin typeface="Futura"/>
                <a:cs typeface="Futura"/>
              </a:rPr>
              <a:t> First Published April 12, </a:t>
            </a:r>
            <a:r>
              <a:rPr lang="en-GB" dirty="0" smtClean="0">
                <a:latin typeface="Futura"/>
                <a:cs typeface="Futura"/>
              </a:rPr>
              <a:t>2012</a:t>
            </a:r>
          </a:p>
          <a:p>
            <a:endParaRPr lang="en-GB" dirty="0">
              <a:latin typeface="Futura"/>
              <a:cs typeface="Futura"/>
            </a:endParaRPr>
          </a:p>
          <a:p>
            <a:r>
              <a:rPr lang="en-GB" u="sng" dirty="0">
                <a:latin typeface="Futura"/>
                <a:cs typeface="Futura"/>
                <a:hlinkClick r:id="rId2"/>
              </a:rPr>
              <a:t>http://journals.sagepub.com/doi/abs/10.1177/1474022211432116</a:t>
            </a:r>
            <a:endParaRPr lang="en-GB" dirty="0">
              <a:latin typeface="Futura"/>
              <a:cs typeface="Futura"/>
            </a:endParaRPr>
          </a:p>
        </p:txBody>
      </p:sp>
    </p:spTree>
    <p:extLst>
      <p:ext uri="{BB962C8B-B14F-4D97-AF65-F5344CB8AC3E}">
        <p14:creationId xmlns:p14="http://schemas.microsoft.com/office/powerpoint/2010/main" val="3798985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859340"/>
            <a:ext cx="4572000" cy="4247317"/>
          </a:xfrm>
          <a:prstGeom prst="rect">
            <a:avLst/>
          </a:prstGeom>
        </p:spPr>
        <p:txBody>
          <a:bodyPr>
            <a:spAutoFit/>
          </a:bodyPr>
          <a:lstStyle/>
          <a:p>
            <a:r>
              <a:rPr lang="en-GB" dirty="0">
                <a:latin typeface="Futura"/>
                <a:cs typeface="Futura"/>
              </a:rPr>
              <a:t>‘Recently, for example, much has been written about the distinctiveness of practice-based, reflective and creative written genres</a:t>
            </a:r>
            <a:r>
              <a:rPr lang="en-GB" dirty="0">
                <a:solidFill>
                  <a:schemeClr val="bg1">
                    <a:lumMod val="50000"/>
                  </a:schemeClr>
                </a:solidFill>
                <a:latin typeface="Futura"/>
                <a:cs typeface="Futura"/>
              </a:rPr>
              <a:t>, such as the exegesis and the studio or practice based thesis, as the distinctive voice of art and design. However, such models have yet to gain broad acceptance in the higher education sector, where scientific (e.g. empirical research report) and humanities (e.g. essayist tradition) practices are far more familiar and of overarching significance.’</a:t>
            </a:r>
          </a:p>
        </p:txBody>
      </p:sp>
    </p:spTree>
    <p:extLst>
      <p:ext uri="{BB962C8B-B14F-4D97-AF65-F5344CB8AC3E}">
        <p14:creationId xmlns:p14="http://schemas.microsoft.com/office/powerpoint/2010/main" val="18113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31780" y="3244334"/>
            <a:ext cx="3480440" cy="369332"/>
          </a:xfrm>
          <a:prstGeom prst="rect">
            <a:avLst/>
          </a:prstGeom>
        </p:spPr>
        <p:txBody>
          <a:bodyPr wrap="none">
            <a:spAutoFit/>
          </a:bodyPr>
          <a:lstStyle/>
          <a:p>
            <a:r>
              <a:rPr lang="en-GB" b="1" dirty="0"/>
              <a:t>An Anatomy of an Academic Essay</a:t>
            </a:r>
            <a:endParaRPr lang="en-GB" dirty="0"/>
          </a:p>
        </p:txBody>
      </p:sp>
    </p:spTree>
    <p:extLst>
      <p:ext uri="{BB962C8B-B14F-4D97-AF65-F5344CB8AC3E}">
        <p14:creationId xmlns:p14="http://schemas.microsoft.com/office/powerpoint/2010/main" val="2706623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582341"/>
            <a:ext cx="4572000" cy="5078314"/>
          </a:xfrm>
          <a:prstGeom prst="rect">
            <a:avLst/>
          </a:prstGeom>
        </p:spPr>
        <p:txBody>
          <a:bodyPr>
            <a:spAutoFit/>
          </a:bodyPr>
          <a:lstStyle/>
          <a:p>
            <a:r>
              <a:rPr lang="en-GB" dirty="0">
                <a:latin typeface="Futura"/>
                <a:cs typeface="Futura"/>
              </a:rPr>
              <a:t>‘I am going to use the analogy of anatomy </a:t>
            </a:r>
            <a:r>
              <a:rPr lang="en-GB" dirty="0">
                <a:solidFill>
                  <a:srgbClr val="7F7F7F"/>
                </a:solidFill>
                <a:latin typeface="Futura"/>
                <a:cs typeface="Futura"/>
              </a:rPr>
              <a:t>to help describe the structures of an academic essay and how its elements work and join together. This should help you structure your essay.  Each part I write and send to you, will grow from the previous part, be fleshed out so to speak. </a:t>
            </a:r>
            <a:r>
              <a:rPr lang="en-GB" dirty="0">
                <a:latin typeface="Futura"/>
                <a:cs typeface="Futura"/>
              </a:rPr>
              <a:t>It might be human like but could turn into and octopus, how it is formed is up to your imagination? </a:t>
            </a:r>
            <a:r>
              <a:rPr lang="en-GB" dirty="0">
                <a:solidFill>
                  <a:srgbClr val="7F7F7F"/>
                </a:solidFill>
                <a:latin typeface="Futura"/>
                <a:cs typeface="Futura"/>
              </a:rPr>
              <a:t>You may have noticed that in writing and what you write on, the body is used to designate various parts. </a:t>
            </a:r>
            <a:r>
              <a:rPr lang="en-GB" i="1" dirty="0">
                <a:solidFill>
                  <a:srgbClr val="000000"/>
                </a:solidFill>
                <a:latin typeface="Futura"/>
                <a:cs typeface="Futura"/>
              </a:rPr>
              <a:t>To name but a few: the preface, the body text, the header, the footer and spine</a:t>
            </a:r>
            <a:r>
              <a:rPr lang="en-GB" i="1" dirty="0" smtClean="0">
                <a:solidFill>
                  <a:srgbClr val="000000"/>
                </a:solidFill>
                <a:latin typeface="Futura"/>
                <a:cs typeface="Futura"/>
              </a:rPr>
              <a:t>.’</a:t>
            </a:r>
            <a:endParaRPr lang="en-GB" i="1" dirty="0">
              <a:solidFill>
                <a:srgbClr val="000000"/>
              </a:solidFill>
              <a:latin typeface="Futura"/>
              <a:cs typeface="Futura"/>
            </a:endParaRPr>
          </a:p>
        </p:txBody>
      </p:sp>
    </p:spTree>
    <p:extLst>
      <p:ext uri="{BB962C8B-B14F-4D97-AF65-F5344CB8AC3E}">
        <p14:creationId xmlns:p14="http://schemas.microsoft.com/office/powerpoint/2010/main" val="309541169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105835"/>
            <a:ext cx="4572000" cy="923330"/>
          </a:xfrm>
          <a:prstGeom prst="rect">
            <a:avLst/>
          </a:prstGeom>
        </p:spPr>
        <p:txBody>
          <a:bodyPr>
            <a:spAutoFit/>
          </a:bodyPr>
          <a:lstStyle/>
          <a:p>
            <a:r>
              <a:rPr lang="en-GB" u="sng" dirty="0">
                <a:latin typeface="Futura"/>
                <a:cs typeface="Futura"/>
                <a:hlinkClick r:id="rId2"/>
              </a:rPr>
              <a:t>https://ctslccbagmd1.wordpress.com/category/essay/</a:t>
            </a:r>
            <a:endParaRPr lang="en-GB" dirty="0">
              <a:latin typeface="Futura"/>
              <a:cs typeface="Futura"/>
            </a:endParaRPr>
          </a:p>
        </p:txBody>
      </p:sp>
    </p:spTree>
    <p:extLst>
      <p:ext uri="{BB962C8B-B14F-4D97-AF65-F5344CB8AC3E}">
        <p14:creationId xmlns:p14="http://schemas.microsoft.com/office/powerpoint/2010/main" val="382110195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2017985" y="-1"/>
            <a:ext cx="5079760" cy="6858001"/>
          </a:xfrm>
          <a:prstGeom prst="rect">
            <a:avLst/>
          </a:prstGeom>
        </p:spPr>
      </p:pic>
    </p:spTree>
    <p:extLst>
      <p:ext uri="{BB962C8B-B14F-4D97-AF65-F5344CB8AC3E}">
        <p14:creationId xmlns:p14="http://schemas.microsoft.com/office/powerpoint/2010/main" val="76209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1936750" y="243530"/>
            <a:ext cx="5056616" cy="6436171"/>
          </a:xfrm>
          <a:prstGeom prst="rect">
            <a:avLst/>
          </a:prstGeom>
        </p:spPr>
      </p:pic>
    </p:spTree>
    <p:extLst>
      <p:ext uri="{BB962C8B-B14F-4D97-AF65-F5344CB8AC3E}">
        <p14:creationId xmlns:p14="http://schemas.microsoft.com/office/powerpoint/2010/main" val="1526887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413338"/>
            <a:ext cx="4572000" cy="2031325"/>
          </a:xfrm>
          <a:prstGeom prst="rect">
            <a:avLst/>
          </a:prstGeom>
        </p:spPr>
        <p:txBody>
          <a:bodyPr>
            <a:spAutoFit/>
          </a:bodyPr>
          <a:lstStyle/>
          <a:p>
            <a:r>
              <a:rPr lang="en-GB" b="1" dirty="0">
                <a:latin typeface="Futura"/>
                <a:cs typeface="Futura"/>
              </a:rPr>
              <a:t>A closer look at Helen Sword’s Stylish Academic Writing</a:t>
            </a:r>
            <a:endParaRPr lang="en-GB" dirty="0">
              <a:latin typeface="Futura"/>
              <a:cs typeface="Futura"/>
            </a:endParaRPr>
          </a:p>
          <a:p>
            <a:r>
              <a:rPr lang="en-GB" b="1" dirty="0">
                <a:latin typeface="Futura"/>
                <a:cs typeface="Futura"/>
              </a:rPr>
              <a:t> </a:t>
            </a:r>
            <a:endParaRPr lang="en-GB" dirty="0">
              <a:latin typeface="Futura"/>
              <a:cs typeface="Futura"/>
            </a:endParaRPr>
          </a:p>
          <a:p>
            <a:r>
              <a:rPr lang="en-GB" dirty="0">
                <a:solidFill>
                  <a:srgbClr val="7F7F7F"/>
                </a:solidFill>
                <a:latin typeface="Futura"/>
                <a:cs typeface="Futura"/>
              </a:rPr>
              <a:t>Look at ideas of ‘agency’ in writing ‘academically’ </a:t>
            </a:r>
          </a:p>
          <a:p>
            <a:r>
              <a:rPr lang="en-GB" dirty="0">
                <a:solidFill>
                  <a:srgbClr val="7F7F7F"/>
                </a:solidFill>
                <a:latin typeface="Futura"/>
                <a:cs typeface="Futura"/>
              </a:rPr>
              <a:t> </a:t>
            </a:r>
          </a:p>
          <a:p>
            <a:r>
              <a:rPr lang="en-GB" dirty="0">
                <a:solidFill>
                  <a:srgbClr val="7F7F7F"/>
                </a:solidFill>
                <a:latin typeface="Futura"/>
                <a:cs typeface="Futura"/>
              </a:rPr>
              <a:t>Who is talking to whom?</a:t>
            </a:r>
          </a:p>
        </p:txBody>
      </p:sp>
    </p:spTree>
    <p:extLst>
      <p:ext uri="{BB962C8B-B14F-4D97-AF65-F5344CB8AC3E}">
        <p14:creationId xmlns:p14="http://schemas.microsoft.com/office/powerpoint/2010/main" val="96292564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967335"/>
            <a:ext cx="4572000" cy="2308324"/>
          </a:xfrm>
          <a:prstGeom prst="rect">
            <a:avLst/>
          </a:prstGeom>
        </p:spPr>
        <p:txBody>
          <a:bodyPr>
            <a:spAutoFit/>
          </a:bodyPr>
          <a:lstStyle/>
          <a:p>
            <a:r>
              <a:rPr lang="en-GB" b="1" dirty="0">
                <a:latin typeface="Futura"/>
                <a:cs typeface="Futura"/>
              </a:rPr>
              <a:t>Seven secrets of stylish academic </a:t>
            </a:r>
            <a:r>
              <a:rPr lang="en-GB" b="1" dirty="0" smtClean="0">
                <a:latin typeface="Futura"/>
                <a:cs typeface="Futura"/>
              </a:rPr>
              <a:t>writing</a:t>
            </a:r>
          </a:p>
          <a:p>
            <a:endParaRPr lang="en-GB" dirty="0">
              <a:latin typeface="Futura"/>
              <a:cs typeface="Futura"/>
            </a:endParaRPr>
          </a:p>
          <a:p>
            <a:r>
              <a:rPr lang="en-GB" dirty="0">
                <a:latin typeface="Futura"/>
                <a:cs typeface="Futura"/>
              </a:rPr>
              <a:t> </a:t>
            </a:r>
            <a:r>
              <a:rPr lang="en-GB" u="sng" dirty="0">
                <a:latin typeface="Futura"/>
                <a:cs typeface="Futura"/>
                <a:hlinkClick r:id="rId2"/>
              </a:rPr>
              <a:t>http://</a:t>
            </a:r>
            <a:r>
              <a:rPr lang="en-GB" u="sng" dirty="0" err="1">
                <a:latin typeface="Futura"/>
                <a:cs typeface="Futura"/>
                <a:hlinkClick r:id="rId2"/>
              </a:rPr>
              <a:t>theconversation.com</a:t>
            </a:r>
            <a:r>
              <a:rPr lang="en-GB" u="sng" dirty="0">
                <a:latin typeface="Futura"/>
                <a:cs typeface="Futura"/>
                <a:hlinkClick r:id="rId2"/>
              </a:rPr>
              <a:t>/seven-secrets-of-stylish-academic-writing-</a:t>
            </a:r>
            <a:r>
              <a:rPr lang="en-GB" u="sng" dirty="0" smtClean="0">
                <a:latin typeface="Futura"/>
                <a:cs typeface="Futura"/>
                <a:hlinkClick r:id="rId2"/>
              </a:rPr>
              <a:t>7025</a:t>
            </a:r>
            <a:endParaRPr lang="en-GB" u="sng" dirty="0" smtClean="0">
              <a:latin typeface="Futura"/>
              <a:cs typeface="Futura"/>
            </a:endParaRPr>
          </a:p>
          <a:p>
            <a:endParaRPr lang="en-GB" dirty="0">
              <a:latin typeface="Futura"/>
              <a:cs typeface="Futura"/>
            </a:endParaRPr>
          </a:p>
        </p:txBody>
      </p:sp>
    </p:spTree>
    <p:extLst>
      <p:ext uri="{BB962C8B-B14F-4D97-AF65-F5344CB8AC3E}">
        <p14:creationId xmlns:p14="http://schemas.microsoft.com/office/powerpoint/2010/main" val="284618551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720840"/>
            <a:ext cx="4572000" cy="4247317"/>
          </a:xfrm>
          <a:prstGeom prst="rect">
            <a:avLst/>
          </a:prstGeom>
        </p:spPr>
        <p:txBody>
          <a:bodyPr>
            <a:spAutoFit/>
          </a:bodyPr>
          <a:lstStyle/>
          <a:p>
            <a:r>
              <a:rPr lang="en-GB" b="1" dirty="0">
                <a:latin typeface="Futura"/>
                <a:cs typeface="Futura"/>
              </a:rPr>
              <a:t>‘Be human:</a:t>
            </a:r>
            <a:r>
              <a:rPr lang="en-GB" dirty="0">
                <a:latin typeface="Futura"/>
                <a:cs typeface="Futura"/>
              </a:rPr>
              <a:t> </a:t>
            </a:r>
            <a:r>
              <a:rPr lang="en-GB" i="1" dirty="0">
                <a:solidFill>
                  <a:schemeClr val="bg1">
                    <a:lumMod val="50000"/>
                  </a:schemeClr>
                </a:solidFill>
                <a:latin typeface="Futura"/>
                <a:cs typeface="Futura"/>
              </a:rPr>
              <a:t>Remember you are a human being writing for other human beings.</a:t>
            </a:r>
          </a:p>
          <a:p>
            <a:r>
              <a:rPr lang="en-GB" i="1" dirty="0">
                <a:solidFill>
                  <a:schemeClr val="bg1">
                    <a:lumMod val="50000"/>
                  </a:schemeClr>
                </a:solidFill>
                <a:latin typeface="Futura"/>
                <a:cs typeface="Futura"/>
              </a:rPr>
              <a:t> </a:t>
            </a:r>
          </a:p>
          <a:p>
            <a:r>
              <a:rPr lang="en-GB" i="1" dirty="0">
                <a:solidFill>
                  <a:schemeClr val="bg1">
                    <a:lumMod val="50000"/>
                  </a:schemeClr>
                </a:solidFill>
                <a:latin typeface="Futura"/>
                <a:cs typeface="Futura"/>
              </a:rPr>
              <a:t>Whether or not you employ the personal pronoun “I”, cultivate an authoritative yet conversational voice that invokes confidence and trust.</a:t>
            </a:r>
          </a:p>
          <a:p>
            <a:r>
              <a:rPr lang="en-GB" i="1" dirty="0">
                <a:solidFill>
                  <a:schemeClr val="bg1">
                    <a:lumMod val="50000"/>
                  </a:schemeClr>
                </a:solidFill>
                <a:latin typeface="Futura"/>
                <a:cs typeface="Futura"/>
              </a:rPr>
              <a:t> </a:t>
            </a:r>
          </a:p>
          <a:p>
            <a:r>
              <a:rPr lang="en-GB" i="1" dirty="0">
                <a:solidFill>
                  <a:schemeClr val="bg1">
                    <a:lumMod val="50000"/>
                  </a:schemeClr>
                </a:solidFill>
                <a:latin typeface="Futura"/>
                <a:cs typeface="Futura"/>
              </a:rPr>
              <a:t>Read a few paragraphs aloud to yourself or to a friend. Do your sentences sound as though they’ve been produced by a robot? Or can you hear a real person speaking?</a:t>
            </a:r>
          </a:p>
        </p:txBody>
      </p:sp>
    </p:spTree>
    <p:extLst>
      <p:ext uri="{BB962C8B-B14F-4D97-AF65-F5344CB8AC3E}">
        <p14:creationId xmlns:p14="http://schemas.microsoft.com/office/powerpoint/2010/main" val="3752681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967335"/>
            <a:ext cx="4572000" cy="1754327"/>
          </a:xfrm>
          <a:prstGeom prst="rect">
            <a:avLst/>
          </a:prstGeom>
        </p:spPr>
        <p:txBody>
          <a:bodyPr>
            <a:spAutoFit/>
          </a:bodyPr>
          <a:lstStyle/>
          <a:p>
            <a:r>
              <a:rPr lang="en-GB" b="1" dirty="0">
                <a:latin typeface="Futura"/>
                <a:cs typeface="Futura"/>
              </a:rPr>
              <a:t>Narrative </a:t>
            </a:r>
            <a:r>
              <a:rPr lang="en-GB" b="1" dirty="0" smtClean="0">
                <a:latin typeface="Futura"/>
                <a:cs typeface="Futura"/>
              </a:rPr>
              <a:t>trust</a:t>
            </a:r>
          </a:p>
          <a:p>
            <a:endParaRPr lang="en-GB" dirty="0">
              <a:latin typeface="Futura"/>
              <a:cs typeface="Futura"/>
            </a:endParaRPr>
          </a:p>
          <a:p>
            <a:r>
              <a:rPr lang="en-GB" u="sng" dirty="0">
                <a:latin typeface="Futura"/>
                <a:cs typeface="Futura"/>
                <a:hlinkClick r:id="rId2"/>
              </a:rPr>
              <a:t>https://</a:t>
            </a:r>
            <a:r>
              <a:rPr lang="en-GB" u="sng" dirty="0" err="1">
                <a:latin typeface="Futura"/>
                <a:cs typeface="Futura"/>
                <a:hlinkClick r:id="rId2"/>
              </a:rPr>
              <a:t>www.timeshighereducation.com</a:t>
            </a:r>
            <a:r>
              <a:rPr lang="en-GB" u="sng" dirty="0">
                <a:latin typeface="Futura"/>
                <a:cs typeface="Futura"/>
                <a:hlinkClick r:id="rId2"/>
              </a:rPr>
              <a:t>/features/narrative-trust/421045.article</a:t>
            </a:r>
            <a:endParaRPr lang="en-GB" dirty="0">
              <a:latin typeface="Futura"/>
              <a:cs typeface="Futura"/>
            </a:endParaRPr>
          </a:p>
        </p:txBody>
      </p:sp>
    </p:spTree>
    <p:extLst>
      <p:ext uri="{BB962C8B-B14F-4D97-AF65-F5344CB8AC3E}">
        <p14:creationId xmlns:p14="http://schemas.microsoft.com/office/powerpoint/2010/main" val="2121445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028343"/>
            <a:ext cx="4572000" cy="5078314"/>
          </a:xfrm>
          <a:prstGeom prst="rect">
            <a:avLst/>
          </a:prstGeom>
        </p:spPr>
        <p:txBody>
          <a:bodyPr>
            <a:spAutoFit/>
          </a:bodyPr>
          <a:lstStyle/>
          <a:p>
            <a:r>
              <a:rPr lang="en-GB" dirty="0">
                <a:latin typeface="Futura"/>
                <a:cs typeface="Futura"/>
              </a:rPr>
              <a:t>‘Tim </a:t>
            </a:r>
            <a:r>
              <a:rPr lang="en-GB" dirty="0" err="1">
                <a:latin typeface="Futura"/>
                <a:cs typeface="Futura"/>
              </a:rPr>
              <a:t>Appenzeller</a:t>
            </a:r>
            <a:r>
              <a:rPr lang="en-GB" dirty="0">
                <a:latin typeface="Futura"/>
                <a:cs typeface="Futura"/>
              </a:rPr>
              <a:t>, chief magazine editor at Nature, urges academics to loosen up and let themselves into the picture</a:t>
            </a:r>
            <a:r>
              <a:rPr lang="en-GB" dirty="0" smtClean="0">
                <a:latin typeface="Futura"/>
                <a:cs typeface="Futura"/>
              </a:rPr>
              <a:t>:</a:t>
            </a:r>
          </a:p>
          <a:p>
            <a:endParaRPr lang="en-GB" dirty="0">
              <a:latin typeface="Futura"/>
              <a:cs typeface="Futura"/>
            </a:endParaRPr>
          </a:p>
          <a:p>
            <a:r>
              <a:rPr lang="en-GB" dirty="0" smtClean="0">
                <a:latin typeface="Futura"/>
                <a:cs typeface="Futura"/>
              </a:rPr>
              <a:t> </a:t>
            </a:r>
            <a:r>
              <a:rPr lang="en-GB" dirty="0">
                <a:solidFill>
                  <a:srgbClr val="7F7F7F"/>
                </a:solidFill>
                <a:latin typeface="Futura"/>
                <a:cs typeface="Futura"/>
              </a:rPr>
              <a:t>"Academics feel they have to keep themselves out of their writing. It's part of what I think is scientists' self-image - that science is this completely objective process. So they write that way, with a passive voice. No sense that there was a mind behind the research - who thought this, who tried that - and I think that really works against the accessibility and quality of academic writing.</a:t>
            </a:r>
          </a:p>
          <a:p>
            <a:r>
              <a:rPr lang="en-GB" dirty="0">
                <a:latin typeface="Futura"/>
                <a:cs typeface="Futura"/>
              </a:rPr>
              <a:t> </a:t>
            </a:r>
          </a:p>
        </p:txBody>
      </p:sp>
    </p:spTree>
    <p:extLst>
      <p:ext uri="{BB962C8B-B14F-4D97-AF65-F5344CB8AC3E}">
        <p14:creationId xmlns:p14="http://schemas.microsoft.com/office/powerpoint/2010/main" val="4226057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828836"/>
            <a:ext cx="4572000" cy="1754327"/>
          </a:xfrm>
          <a:prstGeom prst="rect">
            <a:avLst/>
          </a:prstGeom>
        </p:spPr>
        <p:txBody>
          <a:bodyPr>
            <a:spAutoFit/>
          </a:bodyPr>
          <a:lstStyle/>
          <a:p>
            <a:r>
              <a:rPr lang="en-GB" dirty="0" smtClean="0">
                <a:latin typeface="Futura"/>
                <a:cs typeface="Futura"/>
              </a:rPr>
              <a:t>"It's more than the 'I'. </a:t>
            </a:r>
          </a:p>
          <a:p>
            <a:endParaRPr lang="en-GB" dirty="0">
              <a:solidFill>
                <a:srgbClr val="7F7F7F"/>
              </a:solidFill>
              <a:latin typeface="Futura"/>
              <a:cs typeface="Futura"/>
            </a:endParaRPr>
          </a:p>
          <a:p>
            <a:r>
              <a:rPr lang="en-GB" dirty="0" smtClean="0">
                <a:solidFill>
                  <a:srgbClr val="7F7F7F"/>
                </a:solidFill>
                <a:latin typeface="Futura"/>
                <a:cs typeface="Futura"/>
              </a:rPr>
              <a:t>It's the sense that it is a personal exploration. A bit more of that feeling, I think, makes scientific writing a lot more approachable."’</a:t>
            </a:r>
            <a:endParaRPr lang="en-GB" dirty="0">
              <a:solidFill>
                <a:srgbClr val="7F7F7F"/>
              </a:solidFill>
              <a:latin typeface="Futura"/>
              <a:cs typeface="Futura"/>
            </a:endParaRPr>
          </a:p>
        </p:txBody>
      </p:sp>
    </p:spTree>
    <p:extLst>
      <p:ext uri="{BB962C8B-B14F-4D97-AF65-F5344CB8AC3E}">
        <p14:creationId xmlns:p14="http://schemas.microsoft.com/office/powerpoint/2010/main" val="3424511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105835"/>
            <a:ext cx="4572000" cy="923330"/>
          </a:xfrm>
          <a:prstGeom prst="rect">
            <a:avLst/>
          </a:prstGeom>
        </p:spPr>
        <p:txBody>
          <a:bodyPr>
            <a:spAutoFit/>
          </a:bodyPr>
          <a:lstStyle/>
          <a:p>
            <a:r>
              <a:rPr lang="en-GB" b="1" dirty="0">
                <a:latin typeface="Futura"/>
                <a:cs typeface="Futura"/>
              </a:rPr>
              <a:t>Followed by a group discussion seminar </a:t>
            </a:r>
            <a:r>
              <a:rPr lang="en-GB" b="1" dirty="0" smtClean="0">
                <a:latin typeface="Futura"/>
                <a:cs typeface="Futura"/>
              </a:rPr>
              <a:t>about any  thoughts </a:t>
            </a:r>
            <a:r>
              <a:rPr lang="en-GB" b="1" dirty="0">
                <a:latin typeface="Futura"/>
                <a:cs typeface="Futura"/>
              </a:rPr>
              <a:t>raised.</a:t>
            </a:r>
            <a:endParaRPr lang="en-GB" dirty="0">
              <a:latin typeface="Futura"/>
              <a:cs typeface="Futura"/>
            </a:endParaRPr>
          </a:p>
        </p:txBody>
      </p:sp>
    </p:spTree>
    <p:extLst>
      <p:ext uri="{BB962C8B-B14F-4D97-AF65-F5344CB8AC3E}">
        <p14:creationId xmlns:p14="http://schemas.microsoft.com/office/powerpoint/2010/main" val="13490522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73</TotalTime>
  <Words>595</Words>
  <Application>Microsoft Macintosh PowerPoint</Application>
  <PresentationFormat>On-screen Show (4:3)</PresentationFormat>
  <Paragraphs>72</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 MI</dc:creator>
  <cp:lastModifiedBy>MI MI</cp:lastModifiedBy>
  <cp:revision>26</cp:revision>
  <dcterms:created xsi:type="dcterms:W3CDTF">2018-04-23T11:17:23Z</dcterms:created>
  <dcterms:modified xsi:type="dcterms:W3CDTF">2018-04-23T12:31:09Z</dcterms:modified>
</cp:coreProperties>
</file>