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4" r:id="rId16"/>
    <p:sldId id="271" r:id="rId17"/>
    <p:sldId id="272" r:id="rId18"/>
    <p:sldId id="276" r:id="rId19"/>
    <p:sldId id="273" r:id="rId20"/>
    <p:sldId id="279" r:id="rId21"/>
    <p:sldId id="275" r:id="rId22"/>
    <p:sldId id="284" r:id="rId23"/>
    <p:sldId id="280" r:id="rId24"/>
    <p:sldId id="277" r:id="rId25"/>
    <p:sldId id="285" r:id="rId26"/>
    <p:sldId id="278" r:id="rId27"/>
    <p:sldId id="286" r:id="rId28"/>
    <p:sldId id="281" r:id="rId29"/>
    <p:sldId id="282" r:id="rId30"/>
    <p:sldId id="283" r:id="rId3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5" d="100"/>
          <a:sy n="125" d="100"/>
        </p:scale>
        <p:origin x="-206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printerSettings" Target="printerSettings/printerSettings1.bin"/><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C1B300A4-AAB4-B84A-9710-CBB58C96AEC8}" type="datetimeFigureOut">
              <a:rPr lang="en-US" smtClean="0"/>
              <a:t>5/9/17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08060A-011C-294D-B3FB-05E2EBBD6248}" type="slidenum">
              <a:rPr lang="en-US" smtClean="0"/>
              <a:t>‹#›</a:t>
            </a:fld>
            <a:endParaRPr lang="en-US"/>
          </a:p>
        </p:txBody>
      </p:sp>
    </p:spTree>
    <p:extLst>
      <p:ext uri="{BB962C8B-B14F-4D97-AF65-F5344CB8AC3E}">
        <p14:creationId xmlns:p14="http://schemas.microsoft.com/office/powerpoint/2010/main" val="22057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C1B300A4-AAB4-B84A-9710-CBB58C96AEC8}" type="datetimeFigureOut">
              <a:rPr lang="en-US" smtClean="0"/>
              <a:t>5/9/17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08060A-011C-294D-B3FB-05E2EBBD6248}" type="slidenum">
              <a:rPr lang="en-US" smtClean="0"/>
              <a:t>‹#›</a:t>
            </a:fld>
            <a:endParaRPr lang="en-US"/>
          </a:p>
        </p:txBody>
      </p:sp>
    </p:spTree>
    <p:extLst>
      <p:ext uri="{BB962C8B-B14F-4D97-AF65-F5344CB8AC3E}">
        <p14:creationId xmlns:p14="http://schemas.microsoft.com/office/powerpoint/2010/main" val="1529239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C1B300A4-AAB4-B84A-9710-CBB58C96AEC8}" type="datetimeFigureOut">
              <a:rPr lang="en-US" smtClean="0"/>
              <a:t>5/9/17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08060A-011C-294D-B3FB-05E2EBBD6248}" type="slidenum">
              <a:rPr lang="en-US" smtClean="0"/>
              <a:t>‹#›</a:t>
            </a:fld>
            <a:endParaRPr lang="en-US"/>
          </a:p>
        </p:txBody>
      </p:sp>
    </p:spTree>
    <p:extLst>
      <p:ext uri="{BB962C8B-B14F-4D97-AF65-F5344CB8AC3E}">
        <p14:creationId xmlns:p14="http://schemas.microsoft.com/office/powerpoint/2010/main" val="1204426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C1B300A4-AAB4-B84A-9710-CBB58C96AEC8}" type="datetimeFigureOut">
              <a:rPr lang="en-US" smtClean="0"/>
              <a:t>5/9/17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08060A-011C-294D-B3FB-05E2EBBD6248}" type="slidenum">
              <a:rPr lang="en-US" smtClean="0"/>
              <a:t>‹#›</a:t>
            </a:fld>
            <a:endParaRPr lang="en-US"/>
          </a:p>
        </p:txBody>
      </p:sp>
    </p:spTree>
    <p:extLst>
      <p:ext uri="{BB962C8B-B14F-4D97-AF65-F5344CB8AC3E}">
        <p14:creationId xmlns:p14="http://schemas.microsoft.com/office/powerpoint/2010/main" val="15807357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C1B300A4-AAB4-B84A-9710-CBB58C96AEC8}" type="datetimeFigureOut">
              <a:rPr lang="en-US" smtClean="0"/>
              <a:t>5/9/17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08060A-011C-294D-B3FB-05E2EBBD6248}" type="slidenum">
              <a:rPr lang="en-US" smtClean="0"/>
              <a:t>‹#›</a:t>
            </a:fld>
            <a:endParaRPr lang="en-US"/>
          </a:p>
        </p:txBody>
      </p:sp>
    </p:spTree>
    <p:extLst>
      <p:ext uri="{BB962C8B-B14F-4D97-AF65-F5344CB8AC3E}">
        <p14:creationId xmlns:p14="http://schemas.microsoft.com/office/powerpoint/2010/main" val="5851409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C1B300A4-AAB4-B84A-9710-CBB58C96AEC8}" type="datetimeFigureOut">
              <a:rPr lang="en-US" smtClean="0"/>
              <a:t>5/9/17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08060A-011C-294D-B3FB-05E2EBBD6248}" type="slidenum">
              <a:rPr lang="en-US" smtClean="0"/>
              <a:t>‹#›</a:t>
            </a:fld>
            <a:endParaRPr lang="en-US"/>
          </a:p>
        </p:txBody>
      </p:sp>
    </p:spTree>
    <p:extLst>
      <p:ext uri="{BB962C8B-B14F-4D97-AF65-F5344CB8AC3E}">
        <p14:creationId xmlns:p14="http://schemas.microsoft.com/office/powerpoint/2010/main" val="1137193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300A4-AAB4-B84A-9710-CBB58C96AEC8}" type="datetimeFigureOut">
              <a:rPr lang="en-US" smtClean="0"/>
              <a:t>5/9/17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08060A-011C-294D-B3FB-05E2EBBD6248}" type="slidenum">
              <a:rPr lang="en-US" smtClean="0"/>
              <a:t>‹#›</a:t>
            </a:fld>
            <a:endParaRPr lang="en-US"/>
          </a:p>
        </p:txBody>
      </p:sp>
    </p:spTree>
    <p:extLst>
      <p:ext uri="{BB962C8B-B14F-4D97-AF65-F5344CB8AC3E}">
        <p14:creationId xmlns:p14="http://schemas.microsoft.com/office/powerpoint/2010/main" val="3306103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C1B300A4-AAB4-B84A-9710-CBB58C96AEC8}" type="datetimeFigureOut">
              <a:rPr lang="en-US" smtClean="0"/>
              <a:t>5/9/17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08060A-011C-294D-B3FB-05E2EBBD6248}" type="slidenum">
              <a:rPr lang="en-US" smtClean="0"/>
              <a:t>‹#›</a:t>
            </a:fld>
            <a:endParaRPr lang="en-US"/>
          </a:p>
        </p:txBody>
      </p:sp>
    </p:spTree>
    <p:extLst>
      <p:ext uri="{BB962C8B-B14F-4D97-AF65-F5344CB8AC3E}">
        <p14:creationId xmlns:p14="http://schemas.microsoft.com/office/powerpoint/2010/main" val="3260148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C1B300A4-AAB4-B84A-9710-CBB58C96AEC8}" type="datetimeFigureOut">
              <a:rPr lang="en-US" smtClean="0"/>
              <a:t>5/9/17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08060A-011C-294D-B3FB-05E2EBBD6248}" type="slidenum">
              <a:rPr lang="en-US" smtClean="0"/>
              <a:t>‹#›</a:t>
            </a:fld>
            <a:endParaRPr lang="en-US"/>
          </a:p>
        </p:txBody>
      </p:sp>
    </p:spTree>
    <p:extLst>
      <p:ext uri="{BB962C8B-B14F-4D97-AF65-F5344CB8AC3E}">
        <p14:creationId xmlns:p14="http://schemas.microsoft.com/office/powerpoint/2010/main" val="2734773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C1B300A4-AAB4-B84A-9710-CBB58C96AEC8}" type="datetimeFigureOut">
              <a:rPr lang="en-US" smtClean="0"/>
              <a:t>5/9/17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08060A-011C-294D-B3FB-05E2EBBD6248}" type="slidenum">
              <a:rPr lang="en-US" smtClean="0"/>
              <a:t>‹#›</a:t>
            </a:fld>
            <a:endParaRPr lang="en-US"/>
          </a:p>
        </p:txBody>
      </p:sp>
    </p:spTree>
    <p:extLst>
      <p:ext uri="{BB962C8B-B14F-4D97-AF65-F5344CB8AC3E}">
        <p14:creationId xmlns:p14="http://schemas.microsoft.com/office/powerpoint/2010/main" val="3033882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C1B300A4-AAB4-B84A-9710-CBB58C96AEC8}" type="datetimeFigureOut">
              <a:rPr lang="en-US" smtClean="0"/>
              <a:t>5/9/17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08060A-011C-294D-B3FB-05E2EBBD6248}" type="slidenum">
              <a:rPr lang="en-US" smtClean="0"/>
              <a:t>‹#›</a:t>
            </a:fld>
            <a:endParaRPr lang="en-US"/>
          </a:p>
        </p:txBody>
      </p:sp>
    </p:spTree>
    <p:extLst>
      <p:ext uri="{BB962C8B-B14F-4D97-AF65-F5344CB8AC3E}">
        <p14:creationId xmlns:p14="http://schemas.microsoft.com/office/powerpoint/2010/main" val="147531996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B300A4-AAB4-B84A-9710-CBB58C96AEC8}" type="datetimeFigureOut">
              <a:rPr lang="en-US" smtClean="0"/>
              <a:t>5/9/17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08060A-011C-294D-B3FB-05E2EBBD6248}" type="slidenum">
              <a:rPr lang="en-US" smtClean="0"/>
              <a:t>‹#›</a:t>
            </a:fld>
            <a:endParaRPr lang="en-US"/>
          </a:p>
        </p:txBody>
      </p:sp>
    </p:spTree>
    <p:extLst>
      <p:ext uri="{BB962C8B-B14F-4D97-AF65-F5344CB8AC3E}">
        <p14:creationId xmlns:p14="http://schemas.microsoft.com/office/powerpoint/2010/main" val="11862985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igueldesport.wordpress.com/2015/11/16/cts-referencing-poster/" TargetMode="External"/><Relationship Id="rId3"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gse.buffalo.edu/fas/shuell/cep564/metacog.htm"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2020research.wordpress.com/2017/05/09/fostering-creativity-in-the-design-studio-a-framework-towards-effective-pedagogical-practices/" TargetMode="External"/><Relationship Id="rId3" Type="http://schemas.openxmlformats.org/officeDocument/2006/relationships/hyperlink" Target="https://www.pratt.edu/uploads/creativity_and_meta-cognition.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www.ascd.org/ASCD/pdf/journals/ed_lead/el_199010_curry.pdf"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2020research.wordpress.com/2017/05/09/travelling-concepts-in-the-humanities-a-rough-guide/" TargetMode="External"/><Relationship Id="rId3" Type="http://schemas.openxmlformats.org/officeDocument/2006/relationships/hyperlink" Target="http://www.bloomsbury.com/uk/difference-and-repetition-9780826477156/"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www.bloomsbury.com/uk/dialogues-ii-9780826490773/"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www.iep.utm.edu/deleuze/%23SH4d"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www.ascd.org/ASCD/pdf/journals/ed_lead/el_199010_curry.pdf" TargetMode="External"/><Relationship Id="rId4" Type="http://schemas.openxmlformats.org/officeDocument/2006/relationships/hyperlink" Target="https://www.pratt.edu/uploads/creativity_and_meta-cognition.pdf" TargetMode="External"/><Relationship Id="rId5" Type="http://schemas.openxmlformats.org/officeDocument/2006/relationships/hyperlink" Target="https://migueldesport.wordpress.com/2015/11/16/cts-referencing-poster/" TargetMode="External"/><Relationship Id="rId6" Type="http://schemas.openxmlformats.org/officeDocument/2006/relationships/hyperlink" Target="http://www.suttontrust.com/wp-content/uploads/2014/10/What-Makes-Great-Teaching-REPORT.pdf" TargetMode="External"/><Relationship Id="rId1" Type="http://schemas.openxmlformats.org/officeDocument/2006/relationships/slideLayout" Target="../slideLayouts/slideLayout7.xml"/><Relationship Id="rId2" Type="http://schemas.openxmlformats.org/officeDocument/2006/relationships/hyperlink" Target="https://www.facebook.com/abimaedesign/?hc_ref=PAGES_TIMELINE&amp;fref=n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latin typeface="Futura"/>
                <a:cs typeface="Futura"/>
              </a:rPr>
              <a:t>‘Thinking Design’</a:t>
            </a:r>
            <a:r>
              <a:rPr lang="en-GB" dirty="0">
                <a:latin typeface="Futura"/>
                <a:cs typeface="Futura"/>
              </a:rPr>
              <a:t/>
            </a:r>
            <a:br>
              <a:rPr lang="en-GB" dirty="0">
                <a:latin typeface="Futura"/>
                <a:cs typeface="Futura"/>
              </a:rPr>
            </a:br>
            <a:endParaRPr lang="en-US" dirty="0">
              <a:latin typeface="Futura"/>
              <a:cs typeface="Futura"/>
            </a:endParaRPr>
          </a:p>
        </p:txBody>
      </p:sp>
      <p:sp>
        <p:nvSpPr>
          <p:cNvPr id="3" name="Subtitle 2"/>
          <p:cNvSpPr>
            <a:spLocks noGrp="1"/>
          </p:cNvSpPr>
          <p:nvPr>
            <p:ph type="subTitle" idx="1"/>
          </p:nvPr>
        </p:nvSpPr>
        <p:spPr>
          <a:xfrm>
            <a:off x="890689" y="3600450"/>
            <a:ext cx="7323447" cy="2038350"/>
          </a:xfrm>
        </p:spPr>
        <p:txBody>
          <a:bodyPr>
            <a:normAutofit fontScale="70000" lnSpcReduction="20000"/>
          </a:bodyPr>
          <a:lstStyle/>
          <a:p>
            <a:r>
              <a:rPr lang="en-US" sz="2400" b="1" dirty="0" smtClean="0">
                <a:solidFill>
                  <a:schemeClr val="tx1"/>
                </a:solidFill>
                <a:latin typeface="Futura"/>
                <a:cs typeface="Futura"/>
              </a:rPr>
              <a:t>Mark Ingham </a:t>
            </a:r>
          </a:p>
          <a:p>
            <a:endParaRPr lang="en-US" sz="2400" b="1" dirty="0" smtClean="0">
              <a:solidFill>
                <a:schemeClr val="tx1"/>
              </a:solidFill>
              <a:latin typeface="Futura"/>
              <a:cs typeface="Futura"/>
            </a:endParaRPr>
          </a:p>
          <a:p>
            <a:r>
              <a:rPr lang="en-US" sz="2400" dirty="0" smtClean="0">
                <a:latin typeface="Futura"/>
                <a:cs typeface="Futura"/>
              </a:rPr>
              <a:t>LCC Design School Teaching and Learning Innovation Lead</a:t>
            </a:r>
          </a:p>
          <a:p>
            <a:endParaRPr lang="en-US" sz="2400" dirty="0" smtClean="0">
              <a:latin typeface="Futura"/>
              <a:cs typeface="Futura"/>
            </a:endParaRPr>
          </a:p>
          <a:p>
            <a:r>
              <a:rPr lang="en-US" sz="2400" dirty="0">
                <a:latin typeface="Futura"/>
                <a:cs typeface="Futura"/>
              </a:rPr>
              <a:t>a</a:t>
            </a:r>
            <a:r>
              <a:rPr lang="en-US" sz="2400" dirty="0" smtClean="0">
                <a:latin typeface="Futura"/>
                <a:cs typeface="Futura"/>
              </a:rPr>
              <a:t>nd </a:t>
            </a:r>
          </a:p>
          <a:p>
            <a:endParaRPr lang="en-US" sz="2400" dirty="0" smtClean="0">
              <a:latin typeface="Futura"/>
              <a:cs typeface="Futura"/>
            </a:endParaRPr>
          </a:p>
          <a:p>
            <a:r>
              <a:rPr lang="en-US" sz="2400" dirty="0" smtClean="0">
                <a:latin typeface="Futura"/>
                <a:cs typeface="Futura"/>
              </a:rPr>
              <a:t>UAL </a:t>
            </a:r>
            <a:r>
              <a:rPr lang="en-US" sz="2400" dirty="0">
                <a:latin typeface="Futura"/>
                <a:cs typeface="Futura"/>
              </a:rPr>
              <a:t>Teaching </a:t>
            </a:r>
            <a:r>
              <a:rPr lang="en-US" sz="2400" dirty="0" smtClean="0">
                <a:latin typeface="Futura"/>
                <a:cs typeface="Futura"/>
              </a:rPr>
              <a:t>Scholar</a:t>
            </a:r>
            <a:endParaRPr lang="en-US" sz="2400" dirty="0">
              <a:latin typeface="Futura"/>
              <a:cs typeface="Futura"/>
            </a:endParaRPr>
          </a:p>
        </p:txBody>
      </p:sp>
    </p:spTree>
    <p:extLst>
      <p:ext uri="{BB962C8B-B14F-4D97-AF65-F5344CB8AC3E}">
        <p14:creationId xmlns:p14="http://schemas.microsoft.com/office/powerpoint/2010/main" val="234810154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136339"/>
            <a:ext cx="4572000" cy="2031325"/>
          </a:xfrm>
          <a:prstGeom prst="rect">
            <a:avLst/>
          </a:prstGeom>
        </p:spPr>
        <p:txBody>
          <a:bodyPr>
            <a:spAutoFit/>
          </a:bodyPr>
          <a:lstStyle/>
          <a:p>
            <a:r>
              <a:rPr lang="en-US" dirty="0">
                <a:latin typeface="Futura"/>
                <a:cs typeface="Futura"/>
              </a:rPr>
              <a:t>For the tenure as UAL Teaching Scholar I would like to develop a scheme that continues my interest into meta-cognitive learning as </a:t>
            </a:r>
            <a:r>
              <a:rPr lang="en-US" dirty="0" smtClean="0">
                <a:latin typeface="Futura"/>
                <a:cs typeface="Futura"/>
              </a:rPr>
              <a:t>in </a:t>
            </a:r>
            <a:r>
              <a:rPr lang="en-US" dirty="0">
                <a:latin typeface="Futura"/>
                <a:cs typeface="Futura"/>
              </a:rPr>
              <a:t>the meta-project, </a:t>
            </a:r>
            <a:endParaRPr lang="en-US" dirty="0" smtClean="0">
              <a:latin typeface="Futura"/>
              <a:cs typeface="Futura"/>
            </a:endParaRPr>
          </a:p>
          <a:p>
            <a:endParaRPr lang="en-US" dirty="0">
              <a:latin typeface="Futura"/>
              <a:cs typeface="Futura"/>
            </a:endParaRPr>
          </a:p>
          <a:p>
            <a:r>
              <a:rPr lang="en-US" dirty="0" smtClean="0">
                <a:latin typeface="Futura"/>
                <a:cs typeface="Futura"/>
              </a:rPr>
              <a:t>‘</a:t>
            </a:r>
            <a:r>
              <a:rPr lang="en-US" dirty="0">
                <a:latin typeface="Futura"/>
                <a:cs typeface="Futura"/>
              </a:rPr>
              <a:t>What is Referencing?</a:t>
            </a:r>
            <a:r>
              <a:rPr lang="en-US" dirty="0" smtClean="0">
                <a:latin typeface="Futura"/>
                <a:cs typeface="Futura"/>
              </a:rPr>
              <a:t>’</a:t>
            </a:r>
            <a:endParaRPr lang="en-GB" dirty="0">
              <a:latin typeface="Futura"/>
              <a:cs typeface="Futura"/>
            </a:endParaRPr>
          </a:p>
        </p:txBody>
      </p:sp>
    </p:spTree>
    <p:extLst>
      <p:ext uri="{BB962C8B-B14F-4D97-AF65-F5344CB8AC3E}">
        <p14:creationId xmlns:p14="http://schemas.microsoft.com/office/powerpoint/2010/main" val="38859589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email">
            <a:extLst>
              <a:ext uri="{28A0092B-C50C-407E-A947-70E740481C1C}">
                <a14:useLocalDpi xmlns:a14="http://schemas.microsoft.com/office/drawing/2010/main"/>
              </a:ext>
            </a:extLst>
          </a:blip>
          <a:stretch>
            <a:fillRect/>
          </a:stretch>
        </p:blipFill>
        <p:spPr>
          <a:xfrm>
            <a:off x="2328526" y="241958"/>
            <a:ext cx="4505849" cy="6290911"/>
          </a:xfrm>
          <a:prstGeom prst="rect">
            <a:avLst/>
          </a:prstGeom>
        </p:spPr>
      </p:pic>
    </p:spTree>
    <p:extLst>
      <p:ext uri="{BB962C8B-B14F-4D97-AF65-F5344CB8AC3E}">
        <p14:creationId xmlns:p14="http://schemas.microsoft.com/office/powerpoint/2010/main" val="235597678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osterreferecingmigueldesport.jpg">
            <a:hlinkClick r:id="rId2"/>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43000" y="0"/>
            <a:ext cx="6858000" cy="6858000"/>
          </a:xfrm>
          <a:prstGeom prst="rect">
            <a:avLst/>
          </a:prstGeom>
        </p:spPr>
      </p:pic>
    </p:spTree>
    <p:extLst>
      <p:ext uri="{BB962C8B-B14F-4D97-AF65-F5344CB8AC3E}">
        <p14:creationId xmlns:p14="http://schemas.microsoft.com/office/powerpoint/2010/main" val="33835742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email">
            <a:extLst>
              <a:ext uri="{28A0092B-C50C-407E-A947-70E740481C1C}">
                <a14:useLocalDpi xmlns:a14="http://schemas.microsoft.com/office/drawing/2010/main"/>
              </a:ext>
            </a:extLst>
          </a:blip>
          <a:stretch>
            <a:fillRect/>
          </a:stretch>
        </p:blipFill>
        <p:spPr>
          <a:xfrm>
            <a:off x="2409158" y="104752"/>
            <a:ext cx="4320774" cy="6547017"/>
          </a:xfrm>
          <a:prstGeom prst="rect">
            <a:avLst/>
          </a:prstGeom>
        </p:spPr>
      </p:pic>
    </p:spTree>
    <p:extLst>
      <p:ext uri="{BB962C8B-B14F-4D97-AF65-F5344CB8AC3E}">
        <p14:creationId xmlns:p14="http://schemas.microsoft.com/office/powerpoint/2010/main" val="325750335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email">
            <a:extLst>
              <a:ext uri="{28A0092B-C50C-407E-A947-70E740481C1C}">
                <a14:useLocalDpi xmlns:a14="http://schemas.microsoft.com/office/drawing/2010/main"/>
              </a:ext>
            </a:extLst>
          </a:blip>
          <a:stretch>
            <a:fillRect/>
          </a:stretch>
        </p:blipFill>
        <p:spPr>
          <a:xfrm>
            <a:off x="1531911" y="91658"/>
            <a:ext cx="6297854" cy="6766342"/>
          </a:xfrm>
          <a:prstGeom prst="rect">
            <a:avLst/>
          </a:prstGeom>
        </p:spPr>
      </p:pic>
    </p:spTree>
    <p:extLst>
      <p:ext uri="{BB962C8B-B14F-4D97-AF65-F5344CB8AC3E}">
        <p14:creationId xmlns:p14="http://schemas.microsoft.com/office/powerpoint/2010/main" val="317035129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413338"/>
            <a:ext cx="4572000" cy="3139321"/>
          </a:xfrm>
          <a:prstGeom prst="rect">
            <a:avLst/>
          </a:prstGeom>
        </p:spPr>
        <p:txBody>
          <a:bodyPr>
            <a:spAutoFit/>
          </a:bodyPr>
          <a:lstStyle/>
          <a:p>
            <a:r>
              <a:rPr lang="en-US" dirty="0">
                <a:latin typeface="Futura"/>
              </a:rPr>
              <a:t> </a:t>
            </a:r>
            <a:r>
              <a:rPr lang="en-US" dirty="0" smtClean="0">
                <a:latin typeface="Futura"/>
              </a:rPr>
              <a:t>In this </a:t>
            </a:r>
            <a:r>
              <a:rPr lang="en-US" dirty="0">
                <a:latin typeface="Futura"/>
              </a:rPr>
              <a:t>project metacognition refers to ‘…higher order thinking, which involves active control over the cognitive processes engaged in learning.’ </a:t>
            </a:r>
            <a:r>
              <a:rPr lang="en-US" dirty="0" smtClean="0">
                <a:latin typeface="Futura"/>
                <a:hlinkClick r:id="rId2"/>
              </a:rPr>
              <a:t>(Livingston 1997). </a:t>
            </a:r>
            <a:endParaRPr lang="en-US" dirty="0" smtClean="0">
              <a:latin typeface="Futura"/>
            </a:endParaRPr>
          </a:p>
          <a:p>
            <a:endParaRPr lang="en-US" dirty="0">
              <a:latin typeface="Futura"/>
            </a:endParaRPr>
          </a:p>
          <a:p>
            <a:r>
              <a:rPr lang="en-US" dirty="0" smtClean="0">
                <a:latin typeface="Futura"/>
              </a:rPr>
              <a:t>It </a:t>
            </a:r>
            <a:r>
              <a:rPr lang="en-US" dirty="0">
                <a:latin typeface="Futura"/>
              </a:rPr>
              <a:t>will be an investigation into ways of we can help students of all levels of knowledge acquisition to understand how they think about their learning. </a:t>
            </a:r>
          </a:p>
        </p:txBody>
      </p:sp>
    </p:spTree>
    <p:extLst>
      <p:ext uri="{BB962C8B-B14F-4D97-AF65-F5344CB8AC3E}">
        <p14:creationId xmlns:p14="http://schemas.microsoft.com/office/powerpoint/2010/main" val="276347089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274838"/>
            <a:ext cx="4572000" cy="3016211"/>
          </a:xfrm>
          <a:prstGeom prst="rect">
            <a:avLst/>
          </a:prstGeom>
        </p:spPr>
        <p:txBody>
          <a:bodyPr>
            <a:spAutoFit/>
          </a:bodyPr>
          <a:lstStyle/>
          <a:p>
            <a:r>
              <a:rPr lang="en-US" dirty="0">
                <a:latin typeface="Futura"/>
                <a:cs typeface="Futura"/>
              </a:rPr>
              <a:t>As Ryan </a:t>
            </a:r>
            <a:r>
              <a:rPr lang="en-US" dirty="0">
                <a:latin typeface="Futura"/>
                <a:cs typeface="Futura"/>
                <a:hlinkClick r:id="rId2"/>
              </a:rPr>
              <a:t>Hargrove (2011) </a:t>
            </a:r>
            <a:r>
              <a:rPr lang="en-US" dirty="0">
                <a:latin typeface="Futura"/>
                <a:cs typeface="Futura"/>
              </a:rPr>
              <a:t>suggests in his article </a:t>
            </a:r>
            <a:r>
              <a:rPr lang="en-US" i="1" dirty="0">
                <a:latin typeface="Futura"/>
                <a:cs typeface="Futura"/>
              </a:rPr>
              <a:t>Fostering creativity in the design studio: A framework towards effective pedagogical practices</a:t>
            </a:r>
            <a:r>
              <a:rPr lang="en-US" dirty="0">
                <a:latin typeface="Futura"/>
                <a:cs typeface="Futura"/>
              </a:rPr>
              <a:t>, ‘The area of metacognition can be the scaffolding for future problem solving, as the goal remains to enable designers to utilize creative design thinking/processes with optimum efficiency.</a:t>
            </a:r>
            <a:r>
              <a:rPr lang="en-US" dirty="0" smtClean="0">
                <a:latin typeface="Futura"/>
                <a:cs typeface="Futura"/>
              </a:rPr>
              <a:t>’</a:t>
            </a:r>
          </a:p>
          <a:p>
            <a:endParaRPr lang="en-US" dirty="0" smtClean="0">
              <a:latin typeface="Futura"/>
              <a:cs typeface="Futura"/>
            </a:endParaRPr>
          </a:p>
          <a:p>
            <a:r>
              <a:rPr lang="en-US" sz="1000" dirty="0">
                <a:latin typeface="Futura"/>
                <a:cs typeface="Futura"/>
                <a:hlinkClick r:id="rId3"/>
              </a:rPr>
              <a:t>https://</a:t>
            </a:r>
            <a:r>
              <a:rPr lang="en-US" sz="1000" dirty="0" err="1">
                <a:latin typeface="Futura"/>
                <a:cs typeface="Futura"/>
                <a:hlinkClick r:id="rId3"/>
              </a:rPr>
              <a:t>www.pratt.edu</a:t>
            </a:r>
            <a:r>
              <a:rPr lang="en-US" sz="1000" dirty="0">
                <a:latin typeface="Futura"/>
                <a:cs typeface="Futura"/>
                <a:hlinkClick r:id="rId3"/>
              </a:rPr>
              <a:t>/uploads/</a:t>
            </a:r>
            <a:r>
              <a:rPr lang="en-US" sz="1000" dirty="0" err="1">
                <a:latin typeface="Futura"/>
                <a:cs typeface="Futura"/>
                <a:hlinkClick r:id="rId3"/>
              </a:rPr>
              <a:t>creativity_and_meta-cognition.pdf</a:t>
            </a:r>
            <a:endParaRPr lang="en-GB" sz="1000" dirty="0">
              <a:latin typeface="Futura"/>
              <a:cs typeface="Futura"/>
            </a:endParaRPr>
          </a:p>
        </p:txBody>
      </p:sp>
    </p:spTree>
    <p:extLst>
      <p:ext uri="{BB962C8B-B14F-4D97-AF65-F5344CB8AC3E}">
        <p14:creationId xmlns:p14="http://schemas.microsoft.com/office/powerpoint/2010/main" val="402309066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274838"/>
            <a:ext cx="4572000" cy="2031325"/>
          </a:xfrm>
          <a:prstGeom prst="rect">
            <a:avLst/>
          </a:prstGeom>
        </p:spPr>
        <p:txBody>
          <a:bodyPr>
            <a:spAutoFit/>
          </a:bodyPr>
          <a:lstStyle/>
          <a:p>
            <a:r>
              <a:rPr lang="en-US" dirty="0" smtClean="0">
                <a:latin typeface="Futura"/>
                <a:cs typeface="Futura"/>
              </a:rPr>
              <a:t>‘</a:t>
            </a:r>
            <a:r>
              <a:rPr lang="en-US" dirty="0">
                <a:latin typeface="Futura"/>
                <a:cs typeface="Futura"/>
              </a:rPr>
              <a:t>Thinking Design’ </a:t>
            </a:r>
            <a:r>
              <a:rPr lang="en-US" dirty="0" smtClean="0">
                <a:latin typeface="Futura"/>
                <a:cs typeface="Futura"/>
              </a:rPr>
              <a:t>will </a:t>
            </a:r>
            <a:r>
              <a:rPr lang="en-US" dirty="0">
                <a:latin typeface="Futura"/>
                <a:cs typeface="Futura"/>
              </a:rPr>
              <a:t>be in three main parts. </a:t>
            </a:r>
            <a:endParaRPr lang="en-US" dirty="0" smtClean="0">
              <a:latin typeface="Futura"/>
              <a:cs typeface="Futura"/>
            </a:endParaRPr>
          </a:p>
          <a:p>
            <a:endParaRPr lang="en-US" dirty="0">
              <a:latin typeface="Futura"/>
              <a:cs typeface="Futura"/>
            </a:endParaRPr>
          </a:p>
          <a:p>
            <a:r>
              <a:rPr lang="en-US" dirty="0" smtClean="0">
                <a:latin typeface="Futura"/>
                <a:cs typeface="Futura"/>
              </a:rPr>
              <a:t>The </a:t>
            </a:r>
            <a:r>
              <a:rPr lang="en-US" dirty="0">
                <a:latin typeface="Futura"/>
                <a:cs typeface="Futura"/>
              </a:rPr>
              <a:t>first part will be about how we </a:t>
            </a:r>
            <a:r>
              <a:rPr lang="en-US" i="1" dirty="0">
                <a:latin typeface="Futura"/>
                <a:cs typeface="Futura"/>
              </a:rPr>
              <a:t>think about design </a:t>
            </a:r>
            <a:r>
              <a:rPr lang="en-US" dirty="0">
                <a:latin typeface="Futura"/>
                <a:cs typeface="Futura"/>
              </a:rPr>
              <a:t>to help us teach design even more effectively</a:t>
            </a:r>
            <a:r>
              <a:rPr lang="en-US" dirty="0" smtClean="0">
                <a:latin typeface="Futura"/>
                <a:cs typeface="Futura"/>
              </a:rPr>
              <a:t>.</a:t>
            </a:r>
          </a:p>
          <a:p>
            <a:endParaRPr lang="en-US" dirty="0">
              <a:latin typeface="Futura"/>
              <a:cs typeface="Futura"/>
            </a:endParaRPr>
          </a:p>
        </p:txBody>
      </p:sp>
    </p:spTree>
    <p:extLst>
      <p:ext uri="{BB962C8B-B14F-4D97-AF65-F5344CB8AC3E}">
        <p14:creationId xmlns:p14="http://schemas.microsoft.com/office/powerpoint/2010/main" val="256028317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1.jpe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42900"/>
            <a:ext cx="9144000" cy="6164394"/>
          </a:xfrm>
          <a:prstGeom prst="rect">
            <a:avLst/>
          </a:prstGeom>
        </p:spPr>
      </p:pic>
    </p:spTree>
    <p:extLst>
      <p:ext uri="{BB962C8B-B14F-4D97-AF65-F5344CB8AC3E}">
        <p14:creationId xmlns:p14="http://schemas.microsoft.com/office/powerpoint/2010/main" val="218217378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828836"/>
            <a:ext cx="4572000" cy="1200329"/>
          </a:xfrm>
          <a:prstGeom prst="rect">
            <a:avLst/>
          </a:prstGeom>
        </p:spPr>
        <p:txBody>
          <a:bodyPr>
            <a:spAutoFit/>
          </a:bodyPr>
          <a:lstStyle/>
          <a:p>
            <a:r>
              <a:rPr lang="en-US" dirty="0" smtClean="0">
                <a:latin typeface="Futura"/>
                <a:cs typeface="Futura"/>
              </a:rPr>
              <a:t>The second will be about how we </a:t>
            </a:r>
            <a:r>
              <a:rPr lang="en-US" i="1" dirty="0" smtClean="0">
                <a:latin typeface="Futura"/>
                <a:cs typeface="Futura"/>
              </a:rPr>
              <a:t>design thinking </a:t>
            </a:r>
            <a:r>
              <a:rPr lang="en-US" dirty="0" smtClean="0">
                <a:latin typeface="Futura"/>
                <a:cs typeface="Futura"/>
              </a:rPr>
              <a:t>so we can teach all aspects of the design curriculum more effectively. </a:t>
            </a:r>
          </a:p>
        </p:txBody>
      </p:sp>
    </p:spTree>
    <p:extLst>
      <p:ext uri="{BB962C8B-B14F-4D97-AF65-F5344CB8AC3E}">
        <p14:creationId xmlns:p14="http://schemas.microsoft.com/office/powerpoint/2010/main" val="250065713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oypoolrhizome.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405915"/>
            <a:ext cx="9144000" cy="5943600"/>
          </a:xfrm>
          <a:prstGeom prst="rect">
            <a:avLst/>
          </a:prstGeom>
        </p:spPr>
      </p:pic>
    </p:spTree>
    <p:extLst>
      <p:ext uri="{BB962C8B-B14F-4D97-AF65-F5344CB8AC3E}">
        <p14:creationId xmlns:p14="http://schemas.microsoft.com/office/powerpoint/2010/main" val="423589718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3105835"/>
            <a:ext cx="4572000" cy="2031325"/>
          </a:xfrm>
          <a:prstGeom prst="rect">
            <a:avLst/>
          </a:prstGeom>
        </p:spPr>
        <p:txBody>
          <a:bodyPr>
            <a:spAutoFit/>
          </a:bodyPr>
          <a:lstStyle/>
          <a:p>
            <a:r>
              <a:rPr lang="en-US" dirty="0" smtClean="0">
                <a:latin typeface="Futura"/>
                <a:cs typeface="Futura"/>
              </a:rPr>
              <a:t>The third will be about </a:t>
            </a:r>
            <a:r>
              <a:rPr lang="en-US" i="1" dirty="0" smtClean="0">
                <a:latin typeface="Futura"/>
                <a:cs typeface="Futura"/>
              </a:rPr>
              <a:t>design as thought</a:t>
            </a:r>
            <a:r>
              <a:rPr lang="en-US" dirty="0" smtClean="0">
                <a:latin typeface="Futura"/>
                <a:cs typeface="Futura"/>
              </a:rPr>
              <a:t>. </a:t>
            </a:r>
          </a:p>
          <a:p>
            <a:endParaRPr lang="en-US" dirty="0">
              <a:latin typeface="Futura"/>
              <a:cs typeface="Futura"/>
            </a:endParaRPr>
          </a:p>
          <a:p>
            <a:r>
              <a:rPr lang="en-US" dirty="0" smtClean="0">
                <a:latin typeface="Futura"/>
                <a:cs typeface="Futura"/>
              </a:rPr>
              <a:t>Going </a:t>
            </a:r>
            <a:r>
              <a:rPr lang="en-US" dirty="0">
                <a:latin typeface="Futura"/>
                <a:cs typeface="Futura"/>
              </a:rPr>
              <a:t>beyond the contestable ideas of ‘learning styles’ </a:t>
            </a:r>
            <a:r>
              <a:rPr lang="en-US" dirty="0">
                <a:latin typeface="Futura"/>
                <a:cs typeface="Futura"/>
                <a:hlinkClick r:id="rId2"/>
              </a:rPr>
              <a:t>(Curry 1990) </a:t>
            </a:r>
            <a:r>
              <a:rPr lang="en-US" dirty="0">
                <a:latin typeface="Futura"/>
                <a:cs typeface="Futura"/>
              </a:rPr>
              <a:t>and look more deeply </a:t>
            </a:r>
            <a:r>
              <a:rPr lang="en-US" dirty="0" smtClean="0">
                <a:latin typeface="Futura"/>
                <a:cs typeface="Futura"/>
              </a:rPr>
              <a:t>into </a:t>
            </a:r>
            <a:r>
              <a:rPr lang="en-US" dirty="0">
                <a:latin typeface="Futura"/>
                <a:cs typeface="Futura"/>
              </a:rPr>
              <a:t>the ways we </a:t>
            </a:r>
            <a:r>
              <a:rPr lang="en-US" dirty="0" smtClean="0">
                <a:latin typeface="Futura"/>
                <a:cs typeface="Futura"/>
              </a:rPr>
              <a:t>can think </a:t>
            </a:r>
            <a:r>
              <a:rPr lang="en-US" dirty="0">
                <a:latin typeface="Futura"/>
                <a:cs typeface="Futura"/>
              </a:rPr>
              <a:t>about meta-cognitive learning.  </a:t>
            </a:r>
            <a:endParaRPr lang="en-GB" dirty="0">
              <a:latin typeface="Futura"/>
              <a:cs typeface="Futura"/>
            </a:endParaRPr>
          </a:p>
          <a:p>
            <a:endParaRPr lang="en-US" dirty="0">
              <a:latin typeface="Futura"/>
              <a:cs typeface="Futura"/>
            </a:endParaRPr>
          </a:p>
        </p:txBody>
      </p:sp>
    </p:spTree>
    <p:extLst>
      <p:ext uri="{BB962C8B-B14F-4D97-AF65-F5344CB8AC3E}">
        <p14:creationId xmlns:p14="http://schemas.microsoft.com/office/powerpoint/2010/main" val="237486434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413338"/>
            <a:ext cx="4572000" cy="2862323"/>
          </a:xfrm>
          <a:prstGeom prst="rect">
            <a:avLst/>
          </a:prstGeom>
        </p:spPr>
        <p:txBody>
          <a:bodyPr>
            <a:spAutoFit/>
          </a:bodyPr>
          <a:lstStyle/>
          <a:p>
            <a:r>
              <a:rPr lang="en-US" dirty="0" smtClean="0">
                <a:latin typeface="Futura"/>
                <a:cs typeface="Futura"/>
              </a:rPr>
              <a:t>This </a:t>
            </a:r>
            <a:r>
              <a:rPr lang="en-US" dirty="0">
                <a:latin typeface="Futura"/>
                <a:cs typeface="Futura"/>
              </a:rPr>
              <a:t>project </a:t>
            </a:r>
            <a:r>
              <a:rPr lang="en-US" dirty="0" smtClean="0">
                <a:latin typeface="Futura"/>
                <a:cs typeface="Futura"/>
              </a:rPr>
              <a:t>has </a:t>
            </a:r>
            <a:r>
              <a:rPr lang="en-US" dirty="0">
                <a:latin typeface="Futura"/>
                <a:cs typeface="Futura"/>
              </a:rPr>
              <a:t>a number theoretical and practical strands or frames </a:t>
            </a:r>
            <a:r>
              <a:rPr lang="en-US" dirty="0">
                <a:latin typeface="Futura"/>
                <a:cs typeface="Futura"/>
                <a:hlinkClick r:id="rId2"/>
              </a:rPr>
              <a:t>(</a:t>
            </a:r>
            <a:r>
              <a:rPr lang="en-US" dirty="0" err="1">
                <a:latin typeface="Futura"/>
                <a:cs typeface="Futura"/>
                <a:hlinkClick r:id="rId2"/>
              </a:rPr>
              <a:t>Bal</a:t>
            </a:r>
            <a:r>
              <a:rPr lang="en-US" dirty="0">
                <a:latin typeface="Futura"/>
                <a:cs typeface="Futura"/>
                <a:hlinkClick r:id="rId2"/>
              </a:rPr>
              <a:t> 2002)</a:t>
            </a:r>
            <a:r>
              <a:rPr lang="en-US" dirty="0">
                <a:latin typeface="Futura"/>
                <a:cs typeface="Futura"/>
              </a:rPr>
              <a:t>. </a:t>
            </a:r>
            <a:endParaRPr lang="en-US" dirty="0" smtClean="0">
              <a:latin typeface="Futura"/>
              <a:cs typeface="Futura"/>
            </a:endParaRPr>
          </a:p>
          <a:p>
            <a:endParaRPr lang="en-US" dirty="0">
              <a:latin typeface="Futura"/>
              <a:cs typeface="Futura"/>
            </a:endParaRPr>
          </a:p>
          <a:p>
            <a:r>
              <a:rPr lang="en-US" dirty="0" smtClean="0">
                <a:latin typeface="Futura"/>
                <a:cs typeface="Futura"/>
              </a:rPr>
              <a:t>The </a:t>
            </a:r>
            <a:r>
              <a:rPr lang="en-US" dirty="0">
                <a:latin typeface="Futura"/>
                <a:cs typeface="Futura"/>
              </a:rPr>
              <a:t>first frame being a philosophical approach which will use as a starting point the key concept </a:t>
            </a:r>
            <a:r>
              <a:rPr lang="en-US" i="1" dirty="0">
                <a:latin typeface="Futura"/>
                <a:cs typeface="Futura"/>
              </a:rPr>
              <a:t>The Image of Thought</a:t>
            </a:r>
            <a:r>
              <a:rPr lang="en-US" dirty="0">
                <a:latin typeface="Futura"/>
                <a:cs typeface="Futura"/>
              </a:rPr>
              <a:t> as discussed by </a:t>
            </a:r>
            <a:r>
              <a:rPr lang="en-US" dirty="0">
                <a:latin typeface="Futura"/>
                <a:cs typeface="Futura"/>
                <a:hlinkClick r:id="rId3"/>
              </a:rPr>
              <a:t>Gilles Deleuze (1997) </a:t>
            </a:r>
            <a:endParaRPr lang="en-US" dirty="0" smtClean="0">
              <a:latin typeface="Futura"/>
              <a:cs typeface="Futura"/>
            </a:endParaRPr>
          </a:p>
          <a:p>
            <a:r>
              <a:rPr lang="en-US" dirty="0" smtClean="0">
                <a:latin typeface="Futura"/>
                <a:cs typeface="Futura"/>
              </a:rPr>
              <a:t>in </a:t>
            </a:r>
            <a:r>
              <a:rPr lang="en-US" dirty="0">
                <a:latin typeface="Futura"/>
                <a:cs typeface="Futura"/>
              </a:rPr>
              <a:t>Chapter 3 of his 1968 book </a:t>
            </a:r>
            <a:r>
              <a:rPr lang="en-US" i="1" dirty="0">
                <a:latin typeface="Futura"/>
                <a:cs typeface="Futura"/>
              </a:rPr>
              <a:t>Difference and Repetition. </a:t>
            </a:r>
          </a:p>
        </p:txBody>
      </p:sp>
    </p:spTree>
    <p:extLst>
      <p:ext uri="{BB962C8B-B14F-4D97-AF65-F5344CB8AC3E}">
        <p14:creationId xmlns:p14="http://schemas.microsoft.com/office/powerpoint/2010/main" val="300604434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illes_deleuze-1024x706.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266700"/>
            <a:ext cx="9144000" cy="6304359"/>
          </a:xfrm>
          <a:prstGeom prst="rect">
            <a:avLst/>
          </a:prstGeom>
        </p:spPr>
      </p:pic>
    </p:spTree>
    <p:extLst>
      <p:ext uri="{BB962C8B-B14F-4D97-AF65-F5344CB8AC3E}">
        <p14:creationId xmlns:p14="http://schemas.microsoft.com/office/powerpoint/2010/main" val="795867875"/>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87885" y="707077"/>
            <a:ext cx="5957429" cy="5355313"/>
          </a:xfrm>
          <a:prstGeom prst="rect">
            <a:avLst/>
          </a:prstGeom>
        </p:spPr>
        <p:txBody>
          <a:bodyPr wrap="square">
            <a:spAutoFit/>
          </a:bodyPr>
          <a:lstStyle/>
          <a:p>
            <a:r>
              <a:rPr lang="en-US" sz="3600" dirty="0" smtClean="0">
                <a:latin typeface="Futura"/>
                <a:cs typeface="Futura"/>
              </a:rPr>
              <a:t>“An image of thought called philosophy has been formed historically and it effectively stops people from thinking.”</a:t>
            </a:r>
          </a:p>
          <a:p>
            <a:endParaRPr lang="en-US" sz="3600" dirty="0" smtClean="0">
              <a:latin typeface="Futura"/>
              <a:cs typeface="Futura"/>
            </a:endParaRPr>
          </a:p>
          <a:p>
            <a:r>
              <a:rPr lang="en-US" dirty="0">
                <a:latin typeface="Futura"/>
                <a:cs typeface="Futura"/>
                <a:hlinkClick r:id="rId2"/>
              </a:rPr>
              <a:t>Gilles Deleuze, Dialogues II</a:t>
            </a:r>
            <a:endParaRPr lang="en-GB" dirty="0">
              <a:latin typeface="Futura"/>
              <a:cs typeface="Futura"/>
            </a:endParaRPr>
          </a:p>
          <a:p>
            <a:endParaRPr lang="en-US" sz="3600" dirty="0" smtClean="0">
              <a:latin typeface="Futura"/>
              <a:cs typeface="Futura"/>
            </a:endParaRPr>
          </a:p>
          <a:p>
            <a:endParaRPr lang="en-US" sz="3600" dirty="0">
              <a:latin typeface="Futura"/>
              <a:cs typeface="Futura"/>
            </a:endParaRPr>
          </a:p>
        </p:txBody>
      </p:sp>
    </p:spTree>
    <p:extLst>
      <p:ext uri="{BB962C8B-B14F-4D97-AF65-F5344CB8AC3E}">
        <p14:creationId xmlns:p14="http://schemas.microsoft.com/office/powerpoint/2010/main" val="177484767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551837"/>
            <a:ext cx="4572000" cy="2031325"/>
          </a:xfrm>
          <a:prstGeom prst="rect">
            <a:avLst/>
          </a:prstGeom>
        </p:spPr>
        <p:txBody>
          <a:bodyPr>
            <a:spAutoFit/>
          </a:bodyPr>
          <a:lstStyle/>
          <a:p>
            <a:r>
              <a:rPr lang="en-US" dirty="0">
                <a:latin typeface="Futura"/>
                <a:cs typeface="Futura"/>
              </a:rPr>
              <a:t>This illuminating and complex philosophical tract has been used successfully by a number of my undergraduate students when they have started to question their own thoughts about the way they think about the topics in their thesis. </a:t>
            </a:r>
          </a:p>
        </p:txBody>
      </p:sp>
    </p:spTree>
    <p:extLst>
      <p:ext uri="{BB962C8B-B14F-4D97-AF65-F5344CB8AC3E}">
        <p14:creationId xmlns:p14="http://schemas.microsoft.com/office/powerpoint/2010/main" val="226584981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835.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86000" y="0"/>
            <a:ext cx="4572000" cy="6858000"/>
          </a:xfrm>
          <a:prstGeom prst="rect">
            <a:avLst/>
          </a:prstGeom>
        </p:spPr>
      </p:pic>
    </p:spTree>
    <p:extLst>
      <p:ext uri="{BB962C8B-B14F-4D97-AF65-F5344CB8AC3E}">
        <p14:creationId xmlns:p14="http://schemas.microsoft.com/office/powerpoint/2010/main" val="60135504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274838"/>
            <a:ext cx="4572000" cy="3139321"/>
          </a:xfrm>
          <a:prstGeom prst="rect">
            <a:avLst/>
          </a:prstGeom>
        </p:spPr>
        <p:txBody>
          <a:bodyPr>
            <a:spAutoFit/>
          </a:bodyPr>
          <a:lstStyle/>
          <a:p>
            <a:r>
              <a:rPr lang="en-US" dirty="0" smtClean="0">
                <a:latin typeface="Futura"/>
                <a:cs typeface="Futura"/>
              </a:rPr>
              <a:t>By questioning what we think thinking is, or philosophical has been thought of as thinking, these students, after an initial conceptual wrestling match, gained a much better understanding that we cannot base thinking on the concept that just because ‘…Everybody [seems to] know, [something] no one can deny, [it]…’ </a:t>
            </a:r>
            <a:r>
              <a:rPr lang="en-US" dirty="0" smtClean="0">
                <a:latin typeface="Futura"/>
                <a:cs typeface="Futura"/>
                <a:hlinkClick r:id="rId2"/>
              </a:rPr>
              <a:t>(Deleuze 1997:130). </a:t>
            </a:r>
            <a:endParaRPr lang="en-US" dirty="0">
              <a:latin typeface="Futura"/>
              <a:cs typeface="Futura"/>
            </a:endParaRPr>
          </a:p>
        </p:txBody>
      </p:sp>
    </p:spTree>
    <p:extLst>
      <p:ext uri="{BB962C8B-B14F-4D97-AF65-F5344CB8AC3E}">
        <p14:creationId xmlns:p14="http://schemas.microsoft.com/office/powerpoint/2010/main" val="94934372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274838"/>
            <a:ext cx="4572000" cy="3693319"/>
          </a:xfrm>
          <a:prstGeom prst="rect">
            <a:avLst/>
          </a:prstGeom>
        </p:spPr>
        <p:txBody>
          <a:bodyPr>
            <a:spAutoFit/>
          </a:bodyPr>
          <a:lstStyle/>
          <a:p>
            <a:r>
              <a:rPr lang="en-US" dirty="0" smtClean="0">
                <a:latin typeface="Futura"/>
                <a:cs typeface="Futura"/>
              </a:rPr>
              <a:t>An </a:t>
            </a:r>
            <a:r>
              <a:rPr lang="en-US" dirty="0">
                <a:latin typeface="Futura"/>
                <a:cs typeface="Futura"/>
              </a:rPr>
              <a:t>example of this use of a philosophical meta-cognitive strategy was Abigail Buchan, a Year 3 GMD student, who wanted to explore the idea around the representation of dinosaurs. </a:t>
            </a:r>
            <a:endParaRPr lang="en-US" dirty="0" smtClean="0">
              <a:latin typeface="Futura"/>
              <a:cs typeface="Futura"/>
            </a:endParaRPr>
          </a:p>
          <a:p>
            <a:endParaRPr lang="en-US" dirty="0">
              <a:latin typeface="Futura"/>
              <a:cs typeface="Futura"/>
            </a:endParaRPr>
          </a:p>
          <a:p>
            <a:r>
              <a:rPr lang="en-US" dirty="0" smtClean="0">
                <a:latin typeface="Futura"/>
                <a:cs typeface="Futura"/>
              </a:rPr>
              <a:t>She </a:t>
            </a:r>
            <a:r>
              <a:rPr lang="en-US" dirty="0">
                <a:latin typeface="Futura"/>
                <a:cs typeface="Futura"/>
              </a:rPr>
              <a:t>investigated how we know what dinosaurs looked like and how illustrations of them influence our thinking about what they might or might not have looked like. </a:t>
            </a:r>
          </a:p>
        </p:txBody>
      </p:sp>
    </p:spTree>
    <p:extLst>
      <p:ext uri="{BB962C8B-B14F-4D97-AF65-F5344CB8AC3E}">
        <p14:creationId xmlns:p14="http://schemas.microsoft.com/office/powerpoint/2010/main" val="491825588"/>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raw me a dino.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266700"/>
            <a:ext cx="9144000" cy="6324600"/>
          </a:xfrm>
          <a:prstGeom prst="rect">
            <a:avLst/>
          </a:prstGeom>
        </p:spPr>
      </p:pic>
    </p:spTree>
    <p:extLst>
      <p:ext uri="{BB962C8B-B14F-4D97-AF65-F5344CB8AC3E}">
        <p14:creationId xmlns:p14="http://schemas.microsoft.com/office/powerpoint/2010/main" val="38460016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269.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86" y="335280"/>
            <a:ext cx="8916494" cy="6094136"/>
          </a:xfrm>
          <a:prstGeom prst="rect">
            <a:avLst/>
          </a:prstGeom>
        </p:spPr>
      </p:pic>
    </p:spTree>
    <p:extLst>
      <p:ext uri="{BB962C8B-B14F-4D97-AF65-F5344CB8AC3E}">
        <p14:creationId xmlns:p14="http://schemas.microsoft.com/office/powerpoint/2010/main" val="24787482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690336"/>
            <a:ext cx="4572000" cy="2031325"/>
          </a:xfrm>
          <a:prstGeom prst="rect">
            <a:avLst/>
          </a:prstGeom>
        </p:spPr>
        <p:txBody>
          <a:bodyPr>
            <a:spAutoFit/>
          </a:bodyPr>
          <a:lstStyle/>
          <a:p>
            <a:r>
              <a:rPr lang="en-US" dirty="0">
                <a:latin typeface="Futura"/>
                <a:cs typeface="Futura"/>
              </a:rPr>
              <a:t>Her thesis developed </a:t>
            </a:r>
            <a:r>
              <a:rPr lang="en-US" dirty="0" err="1" smtClean="0">
                <a:latin typeface="Futura"/>
                <a:cs typeface="Futura"/>
              </a:rPr>
              <a:t>Deleuzian</a:t>
            </a:r>
            <a:r>
              <a:rPr lang="en-US" dirty="0" smtClean="0">
                <a:latin typeface="Futura"/>
                <a:cs typeface="Futura"/>
              </a:rPr>
              <a:t> ideas from ‘The Image </a:t>
            </a:r>
            <a:r>
              <a:rPr lang="en-US" dirty="0">
                <a:latin typeface="Futura"/>
                <a:cs typeface="Futura"/>
              </a:rPr>
              <a:t>of Thought’ to create an argument about past thinking about a subject being sometimes inhibiting to contemporary thinking about that subject. </a:t>
            </a:r>
          </a:p>
        </p:txBody>
      </p:sp>
    </p:spTree>
    <p:extLst>
      <p:ext uri="{BB962C8B-B14F-4D97-AF65-F5344CB8AC3E}">
        <p14:creationId xmlns:p14="http://schemas.microsoft.com/office/powerpoint/2010/main" val="3364046271"/>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MAD 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93900" y="0"/>
            <a:ext cx="5143500" cy="6858000"/>
          </a:xfrm>
          <a:prstGeom prst="rect">
            <a:avLst/>
          </a:prstGeom>
        </p:spPr>
      </p:pic>
    </p:spTree>
    <p:extLst>
      <p:ext uri="{BB962C8B-B14F-4D97-AF65-F5344CB8AC3E}">
        <p14:creationId xmlns:p14="http://schemas.microsoft.com/office/powerpoint/2010/main" val="2197572584"/>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47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3900" y="0"/>
            <a:ext cx="5143500" cy="6858000"/>
          </a:xfrm>
          <a:prstGeom prst="rect">
            <a:avLst/>
          </a:prstGeom>
        </p:spPr>
      </p:pic>
    </p:spTree>
    <p:extLst>
      <p:ext uri="{BB962C8B-B14F-4D97-AF65-F5344CB8AC3E}">
        <p14:creationId xmlns:p14="http://schemas.microsoft.com/office/powerpoint/2010/main" val="15205935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136339"/>
            <a:ext cx="4572000" cy="3970318"/>
          </a:xfrm>
          <a:prstGeom prst="rect">
            <a:avLst/>
          </a:prstGeom>
        </p:spPr>
        <p:txBody>
          <a:bodyPr>
            <a:spAutoFit/>
          </a:bodyPr>
          <a:lstStyle/>
          <a:p>
            <a:r>
              <a:rPr lang="en-US" dirty="0">
                <a:latin typeface="Futura"/>
                <a:cs typeface="Futura"/>
              </a:rPr>
              <a:t>The success of this investigation was in the way complex philosophical ideas were used to connect theoretical practice with practice in the studio. </a:t>
            </a:r>
            <a:endParaRPr lang="en-US" dirty="0" smtClean="0">
              <a:latin typeface="Futura"/>
              <a:cs typeface="Futura"/>
            </a:endParaRPr>
          </a:p>
          <a:p>
            <a:endParaRPr lang="en-US" dirty="0">
              <a:latin typeface="Futura"/>
              <a:cs typeface="Futura"/>
            </a:endParaRPr>
          </a:p>
          <a:p>
            <a:r>
              <a:rPr lang="en-US" dirty="0" smtClean="0">
                <a:latin typeface="Futura"/>
                <a:cs typeface="Futura"/>
              </a:rPr>
              <a:t>Abigail </a:t>
            </a:r>
            <a:r>
              <a:rPr lang="en-US" dirty="0">
                <a:latin typeface="Futura"/>
                <a:cs typeface="Futura"/>
              </a:rPr>
              <a:t>now works for Amazon Design and she has said that it was in part her thesis that got her the job. Even more remarkably this thesis has been passed around her department as an exemplar of creative ways of thinking about design.</a:t>
            </a:r>
            <a:endParaRPr lang="en-GB" dirty="0">
              <a:latin typeface="Futura"/>
              <a:cs typeface="Futura"/>
            </a:endParaRPr>
          </a:p>
        </p:txBody>
      </p:sp>
    </p:spTree>
    <p:extLst>
      <p:ext uri="{BB962C8B-B14F-4D97-AF65-F5344CB8AC3E}">
        <p14:creationId xmlns:p14="http://schemas.microsoft.com/office/powerpoint/2010/main" val="2671600515"/>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279.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1500" y="0"/>
            <a:ext cx="5448973" cy="6858000"/>
          </a:xfrm>
          <a:prstGeom prst="rect">
            <a:avLst/>
          </a:prstGeom>
        </p:spPr>
      </p:pic>
    </p:spTree>
    <p:extLst>
      <p:ext uri="{BB962C8B-B14F-4D97-AF65-F5344CB8AC3E}">
        <p14:creationId xmlns:p14="http://schemas.microsoft.com/office/powerpoint/2010/main" val="6608126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1997839"/>
            <a:ext cx="4572000" cy="4247317"/>
          </a:xfrm>
          <a:prstGeom prst="rect">
            <a:avLst/>
          </a:prstGeom>
        </p:spPr>
        <p:txBody>
          <a:bodyPr>
            <a:spAutoFit/>
          </a:bodyPr>
          <a:lstStyle/>
          <a:p>
            <a:r>
              <a:rPr lang="en-US" dirty="0" smtClean="0">
                <a:latin typeface="Futura"/>
                <a:cs typeface="Futura"/>
              </a:rPr>
              <a:t>Another </a:t>
            </a:r>
            <a:r>
              <a:rPr lang="en-US" dirty="0">
                <a:latin typeface="Futura"/>
                <a:cs typeface="Futura"/>
              </a:rPr>
              <a:t>‘frame’ would be how ‘Thinking Design’ can help the integration of theory with practice and vice a versa. </a:t>
            </a:r>
            <a:endParaRPr lang="en-US" dirty="0" smtClean="0">
              <a:latin typeface="Futura"/>
              <a:cs typeface="Futura"/>
            </a:endParaRPr>
          </a:p>
          <a:p>
            <a:endParaRPr lang="en-US" dirty="0">
              <a:latin typeface="Futura"/>
              <a:cs typeface="Futura"/>
            </a:endParaRPr>
          </a:p>
          <a:p>
            <a:r>
              <a:rPr lang="en-US" dirty="0" smtClean="0">
                <a:latin typeface="Futura"/>
                <a:cs typeface="Futura"/>
              </a:rPr>
              <a:t>By </a:t>
            </a:r>
            <a:r>
              <a:rPr lang="en-US" dirty="0">
                <a:latin typeface="Futura"/>
                <a:cs typeface="Futura"/>
              </a:rPr>
              <a:t>developing a series of workshops over the two years of being a UAL </a:t>
            </a:r>
            <a:r>
              <a:rPr lang="en-US">
                <a:latin typeface="Futura"/>
                <a:cs typeface="Futura"/>
              </a:rPr>
              <a:t>Teaching </a:t>
            </a:r>
            <a:r>
              <a:rPr lang="en-US" smtClean="0">
                <a:latin typeface="Futura"/>
                <a:cs typeface="Futura"/>
              </a:rPr>
              <a:t>Scholar, </a:t>
            </a:r>
            <a:r>
              <a:rPr lang="en-US" dirty="0">
                <a:latin typeface="Futura"/>
                <a:cs typeface="Futura"/>
              </a:rPr>
              <a:t>I would like to develop a number of interventions into the curriculum in the Design School that help the relationships between the theories of practice and the practices of theories develop into an even more productive synergy. </a:t>
            </a:r>
          </a:p>
        </p:txBody>
      </p:sp>
    </p:spTree>
    <p:extLst>
      <p:ext uri="{BB962C8B-B14F-4D97-AF65-F5344CB8AC3E}">
        <p14:creationId xmlns:p14="http://schemas.microsoft.com/office/powerpoint/2010/main" val="973955055"/>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1859340"/>
            <a:ext cx="4572000" cy="4524316"/>
          </a:xfrm>
          <a:prstGeom prst="rect">
            <a:avLst/>
          </a:prstGeom>
        </p:spPr>
        <p:txBody>
          <a:bodyPr>
            <a:spAutoFit/>
          </a:bodyPr>
          <a:lstStyle/>
          <a:p>
            <a:r>
              <a:rPr lang="en-US" i="1" dirty="0">
                <a:latin typeface="Futura"/>
                <a:cs typeface="Futura"/>
              </a:rPr>
              <a:t>Thinking Design’</a:t>
            </a:r>
            <a:r>
              <a:rPr lang="en-US" dirty="0">
                <a:latin typeface="Futura"/>
                <a:cs typeface="Futura"/>
              </a:rPr>
              <a:t> will aim to boost all students’ engagement with their learning at LCC but it will in particular be aimed at students who have difficulties in adapting to the way we teaching </a:t>
            </a:r>
            <a:r>
              <a:rPr lang="en-US" dirty="0" smtClean="0">
                <a:latin typeface="Futura"/>
                <a:cs typeface="Futura"/>
              </a:rPr>
              <a:t>art, </a:t>
            </a:r>
            <a:r>
              <a:rPr lang="en-US" dirty="0">
                <a:latin typeface="Futura"/>
                <a:cs typeface="Futura"/>
              </a:rPr>
              <a:t>design and media at UAL. </a:t>
            </a:r>
            <a:endParaRPr lang="en-US" dirty="0" smtClean="0">
              <a:latin typeface="Futura"/>
              <a:cs typeface="Futura"/>
            </a:endParaRPr>
          </a:p>
          <a:p>
            <a:endParaRPr lang="en-US" dirty="0">
              <a:latin typeface="Futura"/>
              <a:cs typeface="Futura"/>
            </a:endParaRPr>
          </a:p>
          <a:p>
            <a:r>
              <a:rPr lang="en-US" dirty="0" smtClean="0">
                <a:latin typeface="Futura"/>
                <a:cs typeface="Futura"/>
              </a:rPr>
              <a:t>By </a:t>
            </a:r>
            <a:r>
              <a:rPr lang="en-US" dirty="0">
                <a:latin typeface="Futura"/>
                <a:cs typeface="Futura"/>
              </a:rPr>
              <a:t>helping students actively take more control over their cognitive processes and by exposing them to deeper thinking about their learning, the objectives of this project are to make it easier for students to learn creatively and critically.</a:t>
            </a:r>
            <a:endParaRPr lang="en-GB" dirty="0">
              <a:latin typeface="Futura"/>
              <a:cs typeface="Futura"/>
            </a:endParaRPr>
          </a:p>
        </p:txBody>
      </p:sp>
    </p:spTree>
    <p:extLst>
      <p:ext uri="{BB962C8B-B14F-4D97-AF65-F5344CB8AC3E}">
        <p14:creationId xmlns:p14="http://schemas.microsoft.com/office/powerpoint/2010/main" val="74529628"/>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3647" y="523760"/>
            <a:ext cx="7266755" cy="5478422"/>
          </a:xfrm>
          <a:prstGeom prst="rect">
            <a:avLst/>
          </a:prstGeom>
        </p:spPr>
        <p:txBody>
          <a:bodyPr wrap="square">
            <a:spAutoFit/>
          </a:bodyPr>
          <a:lstStyle/>
          <a:p>
            <a:pPr fontAlgn="auto"/>
            <a:r>
              <a:rPr lang="en-US" sz="1400" dirty="0" err="1" smtClean="0">
                <a:latin typeface="Futura"/>
                <a:cs typeface="Futura"/>
              </a:rPr>
              <a:t>Bal</a:t>
            </a:r>
            <a:r>
              <a:rPr lang="en-US" sz="1400" dirty="0">
                <a:latin typeface="Futura"/>
                <a:cs typeface="Futura"/>
              </a:rPr>
              <a:t>, M. (2002 )</a:t>
            </a:r>
            <a:r>
              <a:rPr lang="en-US" sz="1400" i="1" dirty="0">
                <a:latin typeface="Futura"/>
                <a:cs typeface="Futura"/>
              </a:rPr>
              <a:t>Travelling Concepts in the Humanities: A Rough Guide.</a:t>
            </a:r>
            <a:r>
              <a:rPr lang="en-US" sz="1400" dirty="0">
                <a:latin typeface="Futura"/>
                <a:cs typeface="Futura"/>
              </a:rPr>
              <a:t> University of Toronto Press.</a:t>
            </a:r>
            <a:endParaRPr lang="en-GB" sz="1400" dirty="0">
              <a:latin typeface="Futura"/>
              <a:cs typeface="Futura"/>
            </a:endParaRPr>
          </a:p>
          <a:p>
            <a:pPr fontAlgn="auto"/>
            <a:r>
              <a:rPr lang="en-US" sz="1400" dirty="0">
                <a:latin typeface="Futura"/>
                <a:cs typeface="Futura"/>
              </a:rPr>
              <a:t> </a:t>
            </a:r>
            <a:endParaRPr lang="en-GB" sz="1400" dirty="0">
              <a:latin typeface="Futura"/>
              <a:cs typeface="Futura"/>
            </a:endParaRPr>
          </a:p>
          <a:p>
            <a:pPr fontAlgn="auto"/>
            <a:r>
              <a:rPr lang="en-US" sz="1400" dirty="0">
                <a:latin typeface="Futura"/>
                <a:cs typeface="Futura"/>
              </a:rPr>
              <a:t>Buchan, A. (2015) d</a:t>
            </a:r>
            <a:r>
              <a:rPr lang="en-US" sz="1400" i="1" dirty="0">
                <a:latin typeface="Futura"/>
                <a:cs typeface="Futura"/>
              </a:rPr>
              <a:t>raw me a dinosaur.</a:t>
            </a:r>
            <a:r>
              <a:rPr lang="en-US" sz="1400" dirty="0">
                <a:latin typeface="Futura"/>
                <a:cs typeface="Futura"/>
              </a:rPr>
              <a:t> </a:t>
            </a:r>
            <a:r>
              <a:rPr lang="en-US" sz="1400" u="sng" dirty="0">
                <a:latin typeface="Futura"/>
                <a:cs typeface="Futura"/>
                <a:hlinkClick r:id="rId2"/>
              </a:rPr>
              <a:t>https://www.facebook.com/abimaedesign/?hc_ref=PAGES_TIMELINE&amp;fref=nf</a:t>
            </a:r>
            <a:endParaRPr lang="en-GB" sz="1400" dirty="0">
              <a:latin typeface="Futura"/>
              <a:cs typeface="Futura"/>
            </a:endParaRPr>
          </a:p>
          <a:p>
            <a:pPr fontAlgn="auto"/>
            <a:r>
              <a:rPr lang="en-US" sz="1400" dirty="0">
                <a:latin typeface="Futura"/>
                <a:cs typeface="Futura"/>
              </a:rPr>
              <a:t> </a:t>
            </a:r>
            <a:endParaRPr lang="en-GB" sz="1400" dirty="0">
              <a:latin typeface="Futura"/>
              <a:cs typeface="Futura"/>
            </a:endParaRPr>
          </a:p>
          <a:p>
            <a:pPr fontAlgn="auto"/>
            <a:r>
              <a:rPr lang="en-US" sz="1400" dirty="0">
                <a:latin typeface="Futura"/>
                <a:cs typeface="Futura"/>
              </a:rPr>
              <a:t>Curry, L. (1990) A Critique of the Research on Learning Styles.</a:t>
            </a:r>
            <a:endParaRPr lang="en-GB" sz="1400" dirty="0">
              <a:latin typeface="Futura"/>
              <a:cs typeface="Futura"/>
            </a:endParaRPr>
          </a:p>
          <a:p>
            <a:r>
              <a:rPr lang="en-US" sz="1400" u="sng" dirty="0">
                <a:latin typeface="Futura"/>
                <a:cs typeface="Futura"/>
                <a:hlinkClick r:id="rId3"/>
              </a:rPr>
              <a:t>http://www.ascd.org/ASCD/pdf/journals/ed_lead/</a:t>
            </a:r>
            <a:r>
              <a:rPr lang="en-US" sz="1400" u="sng" dirty="0" smtClean="0">
                <a:latin typeface="Futura"/>
                <a:cs typeface="Futura"/>
                <a:hlinkClick r:id="rId3"/>
              </a:rPr>
              <a:t>el_199010_curry.pdf</a:t>
            </a:r>
            <a:endParaRPr lang="en-US" sz="1400" u="sng" dirty="0" smtClean="0">
              <a:latin typeface="Futura"/>
              <a:cs typeface="Futura"/>
            </a:endParaRPr>
          </a:p>
          <a:p>
            <a:endParaRPr lang="en-GB" sz="1400" dirty="0">
              <a:latin typeface="Futura"/>
              <a:cs typeface="Futura"/>
            </a:endParaRPr>
          </a:p>
          <a:p>
            <a:r>
              <a:rPr lang="en-US" sz="1400" dirty="0">
                <a:latin typeface="Futura"/>
                <a:cs typeface="Futura"/>
              </a:rPr>
              <a:t>Deleuze, G. (1997) </a:t>
            </a:r>
            <a:r>
              <a:rPr lang="en-US" sz="1400" i="1" dirty="0">
                <a:latin typeface="Futura"/>
                <a:cs typeface="Futura"/>
              </a:rPr>
              <a:t>Difference and Repetition</a:t>
            </a:r>
            <a:r>
              <a:rPr lang="en-US" sz="1400" dirty="0">
                <a:latin typeface="Futura"/>
                <a:cs typeface="Futura"/>
              </a:rPr>
              <a:t>. The </a:t>
            </a:r>
            <a:r>
              <a:rPr lang="en-US" sz="1400" dirty="0" err="1">
                <a:latin typeface="Futura"/>
                <a:cs typeface="Futura"/>
              </a:rPr>
              <a:t>Athlone</a:t>
            </a:r>
            <a:r>
              <a:rPr lang="en-US" sz="1400" dirty="0">
                <a:latin typeface="Futura"/>
                <a:cs typeface="Futura"/>
              </a:rPr>
              <a:t> Press. London.</a:t>
            </a:r>
            <a:endParaRPr lang="en-GB" sz="1400" dirty="0">
              <a:latin typeface="Futura"/>
              <a:cs typeface="Futura"/>
            </a:endParaRPr>
          </a:p>
          <a:p>
            <a:r>
              <a:rPr lang="en-US" sz="1400" dirty="0">
                <a:latin typeface="Futura"/>
                <a:cs typeface="Futura"/>
              </a:rPr>
              <a:t> </a:t>
            </a:r>
            <a:endParaRPr lang="en-GB" sz="1400" dirty="0">
              <a:latin typeface="Futura"/>
              <a:cs typeface="Futura"/>
            </a:endParaRPr>
          </a:p>
          <a:p>
            <a:r>
              <a:rPr lang="en-US" sz="1400" dirty="0">
                <a:latin typeface="Futura"/>
                <a:cs typeface="Futura"/>
              </a:rPr>
              <a:t>Hargrove, R. (2011) </a:t>
            </a:r>
            <a:r>
              <a:rPr lang="en-US" sz="1400" i="1" dirty="0">
                <a:latin typeface="Futura"/>
                <a:cs typeface="Futura"/>
              </a:rPr>
              <a:t>Fostering creativity in the design studio: A framework towards effective pedagogical practices</a:t>
            </a:r>
            <a:r>
              <a:rPr lang="en-US" sz="1400" dirty="0">
                <a:latin typeface="Futura"/>
                <a:cs typeface="Futura"/>
              </a:rPr>
              <a:t>. Art, Design &amp; Communication in Higher Education. Volume 10 Number 1. </a:t>
            </a:r>
            <a:endParaRPr lang="en-US" sz="1400" dirty="0" smtClean="0">
              <a:latin typeface="Futura"/>
              <a:cs typeface="Futura"/>
            </a:endParaRPr>
          </a:p>
          <a:p>
            <a:r>
              <a:rPr lang="en-US" sz="1400" dirty="0" smtClean="0">
                <a:latin typeface="Futura"/>
                <a:cs typeface="Futura"/>
              </a:rPr>
              <a:t>Intellect </a:t>
            </a:r>
            <a:r>
              <a:rPr lang="en-US" sz="1400" dirty="0">
                <a:latin typeface="Futura"/>
                <a:cs typeface="Futura"/>
              </a:rPr>
              <a:t>Ltd Article. </a:t>
            </a:r>
            <a:r>
              <a:rPr lang="en-US" sz="1400" u="sng" dirty="0">
                <a:latin typeface="Futura"/>
                <a:cs typeface="Futura"/>
                <a:hlinkClick r:id="rId4"/>
              </a:rPr>
              <a:t>https://www.pratt.edu/uploads/creativity_and_meta-cognition.pdf</a:t>
            </a:r>
            <a:endParaRPr lang="en-GB" sz="1400" dirty="0">
              <a:latin typeface="Futura"/>
              <a:cs typeface="Futura"/>
            </a:endParaRPr>
          </a:p>
          <a:p>
            <a:endParaRPr lang="en-US" sz="1400" dirty="0" smtClean="0">
              <a:latin typeface="Futura"/>
              <a:cs typeface="Futura"/>
            </a:endParaRPr>
          </a:p>
          <a:p>
            <a:r>
              <a:rPr lang="en-US" sz="1400" dirty="0" smtClean="0">
                <a:latin typeface="Futura"/>
                <a:cs typeface="Futura"/>
              </a:rPr>
              <a:t>Miguel </a:t>
            </a:r>
            <a:r>
              <a:rPr lang="en-US" sz="1400" dirty="0" err="1">
                <a:latin typeface="Futura"/>
                <a:cs typeface="Futura"/>
              </a:rPr>
              <a:t>Desport</a:t>
            </a:r>
            <a:r>
              <a:rPr lang="en-US" sz="1400" dirty="0">
                <a:latin typeface="Futura"/>
                <a:cs typeface="Futura"/>
              </a:rPr>
              <a:t> (2015) CTS | REFERENCING POSTER  </a:t>
            </a:r>
            <a:r>
              <a:rPr lang="en-US" sz="1400" u="sng" dirty="0">
                <a:latin typeface="Futura"/>
                <a:cs typeface="Futura"/>
                <a:hlinkClick r:id="rId5"/>
              </a:rPr>
              <a:t>https://migueldesport.wordpress.com/2015/11/16/cts-referencing-poster/</a:t>
            </a:r>
            <a:endParaRPr lang="en-GB" sz="1400" dirty="0">
              <a:latin typeface="Futura"/>
              <a:cs typeface="Futura"/>
            </a:endParaRPr>
          </a:p>
          <a:p>
            <a:endParaRPr lang="en-US" sz="1400" dirty="0" smtClean="0">
              <a:latin typeface="Futura"/>
              <a:cs typeface="Futura"/>
            </a:endParaRPr>
          </a:p>
          <a:p>
            <a:r>
              <a:rPr lang="en-US" sz="1400" dirty="0" smtClean="0">
                <a:latin typeface="Futura"/>
                <a:cs typeface="Futura"/>
              </a:rPr>
              <a:t>Sutton </a:t>
            </a:r>
            <a:r>
              <a:rPr lang="en-US" sz="1400" dirty="0">
                <a:latin typeface="Futura"/>
                <a:cs typeface="Futura"/>
              </a:rPr>
              <a:t>Trust (2014) What makes great teaching? Review of the underpinning research. </a:t>
            </a:r>
            <a:r>
              <a:rPr lang="en-US" sz="1400" u="sng" dirty="0">
                <a:latin typeface="Futura"/>
                <a:cs typeface="Futura"/>
                <a:hlinkClick r:id="rId6"/>
              </a:rPr>
              <a:t>http://www.suttontrust.com/wp-content/uploads/2014/10/What-Makes-Great-Teaching-REPORT.pdf</a:t>
            </a:r>
            <a:endParaRPr lang="en-GB" sz="1400" dirty="0">
              <a:latin typeface="Futura"/>
              <a:cs typeface="Futura"/>
            </a:endParaRPr>
          </a:p>
        </p:txBody>
      </p:sp>
    </p:spTree>
    <p:extLst>
      <p:ext uri="{BB962C8B-B14F-4D97-AF65-F5344CB8AC3E}">
        <p14:creationId xmlns:p14="http://schemas.microsoft.com/office/powerpoint/2010/main" val="202525330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138</TotalTime>
  <Words>805</Words>
  <Application>Microsoft Macintosh PowerPoint</Application>
  <PresentationFormat>On-screen Show (4:3)</PresentationFormat>
  <Paragraphs>61</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‘Thinking Design’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LCC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‘Thinking Design’ </dc:title>
  <dc:creator>MI MI</dc:creator>
  <cp:lastModifiedBy>Authorised User</cp:lastModifiedBy>
  <cp:revision>26</cp:revision>
  <dcterms:created xsi:type="dcterms:W3CDTF">2017-05-05T12:11:40Z</dcterms:created>
  <dcterms:modified xsi:type="dcterms:W3CDTF">2017-05-09T14:02:33Z</dcterms:modified>
</cp:coreProperties>
</file>